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72"/>
  </p:sldMasterIdLst>
  <p:notesMasterIdLst>
    <p:notesMasterId r:id="rId107"/>
  </p:notesMasterIdLst>
  <p:handoutMasterIdLst>
    <p:handoutMasterId r:id="rId108"/>
  </p:handoutMasterIdLst>
  <p:sldIdLst>
    <p:sldId id="256" r:id="rId73"/>
    <p:sldId id="263" r:id="rId74"/>
    <p:sldId id="340" r:id="rId75"/>
    <p:sldId id="338" r:id="rId76"/>
    <p:sldId id="339" r:id="rId77"/>
    <p:sldId id="341" r:id="rId78"/>
    <p:sldId id="342" r:id="rId79"/>
    <p:sldId id="272" r:id="rId80"/>
    <p:sldId id="278" r:id="rId81"/>
    <p:sldId id="284" r:id="rId82"/>
    <p:sldId id="308" r:id="rId83"/>
    <p:sldId id="327" r:id="rId84"/>
    <p:sldId id="329" r:id="rId85"/>
    <p:sldId id="331" r:id="rId86"/>
    <p:sldId id="332" r:id="rId87"/>
    <p:sldId id="335" r:id="rId88"/>
    <p:sldId id="336" r:id="rId89"/>
    <p:sldId id="334" r:id="rId90"/>
    <p:sldId id="333" r:id="rId91"/>
    <p:sldId id="317" r:id="rId92"/>
    <p:sldId id="316" r:id="rId93"/>
    <p:sldId id="314" r:id="rId94"/>
    <p:sldId id="313" r:id="rId95"/>
    <p:sldId id="320" r:id="rId96"/>
    <p:sldId id="319" r:id="rId97"/>
    <p:sldId id="322" r:id="rId98"/>
    <p:sldId id="323" r:id="rId99"/>
    <p:sldId id="326" r:id="rId100"/>
    <p:sldId id="337" r:id="rId101"/>
    <p:sldId id="318" r:id="rId102"/>
    <p:sldId id="328" r:id="rId103"/>
    <p:sldId id="311" r:id="rId104"/>
    <p:sldId id="312" r:id="rId105"/>
    <p:sldId id="259" r:id="rId106"/>
  </p:sldIdLst>
  <p:sldSz cx="12192000" cy="6858000"/>
  <p:notesSz cx="6858000" cy="9144000"/>
  <p:custDataLst>
    <p:custData r:id="rId16"/>
    <p:tags r:id="rId109"/>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 id="2" name="Gutierrez de Quevedo, Miguel" initials="GdQM" lastIdx="5" clrIdx="1">
    <p:extLst>
      <p:ext uri="{19B8F6BF-5375-455C-9EA6-DF929625EA0E}">
        <p15:presenceInfo xmlns:p15="http://schemas.microsoft.com/office/powerpoint/2012/main" userId="Gutierrez de Quevedo, Miguel" providerId="None"/>
      </p:ext>
    </p:extLst>
  </p:cmAuthor>
  <p:cmAuthor id="3" name="Adrian Romero Perez" initials="ARP" lastIdx="1" clrIdx="2">
    <p:extLst>
      <p:ext uri="{19B8F6BF-5375-455C-9EA6-DF929625EA0E}">
        <p15:presenceInfo xmlns:p15="http://schemas.microsoft.com/office/powerpoint/2012/main" userId="Adrian Romero Perez" providerId="None"/>
      </p:ext>
    </p:extLst>
  </p:cmAuthor>
  <p:cmAuthor id="4" name="Ruano Cusac, Elena" initials="RCE" lastIdx="26" clrIdx="3">
    <p:extLst>
      <p:ext uri="{19B8F6BF-5375-455C-9EA6-DF929625EA0E}">
        <p15:presenceInfo xmlns:p15="http://schemas.microsoft.com/office/powerpoint/2012/main" userId="S::Elena.Ruano-Cusac@guycarp.com::51fa540b-fa42-4ce7-b470-6d5e85adb7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8C00"/>
    <a:srgbClr val="B9803A"/>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9884" autoAdjust="0"/>
  </p:normalViewPr>
  <p:slideViewPr>
    <p:cSldViewPr snapToGrid="0" snapToObjects="1">
      <p:cViewPr varScale="1">
        <p:scale>
          <a:sx n="57" d="100"/>
          <a:sy n="57" d="100"/>
        </p:scale>
        <p:origin x="1140" y="78"/>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2.xml"/><Relationship Id="rId89" Type="http://schemas.openxmlformats.org/officeDocument/2006/relationships/slide" Target="slides/slide17.xml"/><Relationship Id="rId112"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notesMaster" Target="notesMasters/notesMaster1.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2.xml"/><Relationship Id="rId79" Type="http://schemas.openxmlformats.org/officeDocument/2006/relationships/slide" Target="slides/slide7.xml"/><Relationship Id="rId102" Type="http://schemas.openxmlformats.org/officeDocument/2006/relationships/slide" Target="slides/slide30.xml"/><Relationship Id="rId5" Type="http://schemas.openxmlformats.org/officeDocument/2006/relationships/customXml" Target="../customXml/item5.xml"/><Relationship Id="rId90" Type="http://schemas.openxmlformats.org/officeDocument/2006/relationships/slide" Target="slides/slide18.xml"/><Relationship Id="rId95" Type="http://schemas.openxmlformats.org/officeDocument/2006/relationships/slide" Target="slides/slide23.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theme" Target="theme/theme1.xml"/><Relationship Id="rId80" Type="http://schemas.openxmlformats.org/officeDocument/2006/relationships/slide" Target="slides/slide8.xml"/><Relationship Id="rId85" Type="http://schemas.openxmlformats.org/officeDocument/2006/relationships/slide" Target="slides/slide13.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1.xml"/><Relationship Id="rId108" Type="http://schemas.openxmlformats.org/officeDocument/2006/relationships/handoutMaster" Target="handoutMasters/handoutMaster1.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slide" Target="slides/slide3.xml"/><Relationship Id="rId91" Type="http://schemas.openxmlformats.org/officeDocument/2006/relationships/slide" Target="slides/slide19.xml"/><Relationship Id="rId96"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4.xml"/><Relationship Id="rId114"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1.xml"/><Relationship Id="rId78" Type="http://schemas.openxmlformats.org/officeDocument/2006/relationships/slide" Target="slides/slide6.xml"/><Relationship Id="rId81" Type="http://schemas.openxmlformats.org/officeDocument/2006/relationships/slide" Target="slides/slide9.xml"/><Relationship Id="rId86" Type="http://schemas.openxmlformats.org/officeDocument/2006/relationships/slide" Target="slides/slide14.xml"/><Relationship Id="rId94" Type="http://schemas.openxmlformats.org/officeDocument/2006/relationships/slide" Target="slides/slide22.xml"/><Relationship Id="rId99" Type="http://schemas.openxmlformats.org/officeDocument/2006/relationships/slide" Target="slides/slide27.xml"/><Relationship Id="rId101" Type="http://schemas.openxmlformats.org/officeDocument/2006/relationships/slide" Target="slides/slide29.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gs" Target="tags/tag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4.xml"/><Relationship Id="rId97" Type="http://schemas.openxmlformats.org/officeDocument/2006/relationships/slide" Target="slides/slide25.xml"/><Relationship Id="rId104" Type="http://schemas.openxmlformats.org/officeDocument/2006/relationships/slide" Target="slides/slide32.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2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5.xml"/><Relationship Id="rId110" Type="http://schemas.openxmlformats.org/officeDocument/2006/relationships/commentAuthors" Target="commentAuthors.xml"/><Relationship Id="rId61" Type="http://schemas.openxmlformats.org/officeDocument/2006/relationships/customXml" Target="../customXml/item61.xml"/><Relationship Id="rId82" Type="http://schemas.openxmlformats.org/officeDocument/2006/relationships/slide" Target="slides/slide10.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5.xml"/><Relationship Id="rId100" Type="http://schemas.openxmlformats.org/officeDocument/2006/relationships/slide" Target="slides/slide28.xml"/><Relationship Id="rId105" Type="http://schemas.openxmlformats.org/officeDocument/2006/relationships/slide" Target="slides/slide3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Master" Target="slideMasters/slideMaster1.xml"/><Relationship Id="rId93" Type="http://schemas.openxmlformats.org/officeDocument/2006/relationships/slide" Target="slides/slide21.xml"/><Relationship Id="rId98" Type="http://schemas.openxmlformats.org/officeDocument/2006/relationships/slide" Target="slides/slide26.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1.xml"/><Relationship Id="rId88" Type="http://schemas.openxmlformats.org/officeDocument/2006/relationships/slide" Target="slides/slide16.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err="1"/>
              <a:t>Patrimonio</a:t>
            </a:r>
            <a:r>
              <a:rPr lang="en-US" sz="2000" dirty="0"/>
              <a:t> de las </a:t>
            </a:r>
            <a:r>
              <a:rPr lang="en-US" sz="2000" dirty="0" err="1"/>
              <a:t>Compañías</a:t>
            </a:r>
            <a:r>
              <a:rPr lang="en-US" sz="2000" dirty="0"/>
              <a:t> de LARG</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stacked"/>
        <c:varyColors val="0"/>
        <c:ser>
          <c:idx val="0"/>
          <c:order val="0"/>
          <c:tx>
            <c:strRef>
              <c:f>Sheet3!$B$17</c:f>
              <c:strCache>
                <c:ptCount val="1"/>
                <c:pt idx="0">
                  <c:v>Capital Mínimo</c:v>
                </c:pt>
              </c:strCache>
            </c:strRef>
          </c:tx>
          <c:spPr>
            <a:solidFill>
              <a:schemeClr val="accent1"/>
            </a:solidFill>
            <a:ln>
              <a:noFill/>
            </a:ln>
            <a:effectLst/>
          </c:spPr>
          <c:invertIfNegative val="0"/>
          <c:dPt>
            <c:idx val="6"/>
            <c:invertIfNegative val="0"/>
            <c:bubble3D val="0"/>
            <c:spPr>
              <a:solidFill>
                <a:srgbClr val="8096B2">
                  <a:lumMod val="50000"/>
                </a:srgbClr>
              </a:solidFill>
              <a:ln>
                <a:noFill/>
              </a:ln>
              <a:effectLst/>
            </c:spPr>
            <c:extLst>
              <c:ext xmlns:c16="http://schemas.microsoft.com/office/drawing/2014/chart" uri="{C3380CC4-5D6E-409C-BE32-E72D297353CC}">
                <c16:uniqueId val="{00000004-52D7-4224-A057-51CF0A866B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Sheet3!$C$16:$I$16</c:f>
              <c:strCache>
                <c:ptCount val="7"/>
                <c:pt idx="0">
                  <c:v>Columna</c:v>
                </c:pt>
                <c:pt idx="1">
                  <c:v>Coopseguros</c:v>
                </c:pt>
                <c:pt idx="2">
                  <c:v>Equidad</c:v>
                </c:pt>
                <c:pt idx="3">
                  <c:v>Fedpa</c:v>
                </c:pt>
                <c:pt idx="4">
                  <c:v>Futuro</c:v>
                </c:pt>
                <c:pt idx="5">
                  <c:v>TAJY</c:v>
                </c:pt>
                <c:pt idx="6">
                  <c:v>Promedio</c:v>
                </c:pt>
              </c:strCache>
            </c:strRef>
          </c:cat>
          <c:val>
            <c:numRef>
              <c:f>Sheet3!$C$17:$I$17</c:f>
              <c:numCache>
                <c:formatCode>#,##0.00,,</c:formatCode>
                <c:ptCount val="7"/>
                <c:pt idx="0">
                  <c:v>4637964.3031088086</c:v>
                </c:pt>
                <c:pt idx="1">
                  <c:v>1255281.9795001862</c:v>
                </c:pt>
                <c:pt idx="2">
                  <c:v>7328990.2280130293</c:v>
                </c:pt>
                <c:pt idx="3">
                  <c:v>5406585</c:v>
                </c:pt>
                <c:pt idx="4">
                  <c:v>3771388</c:v>
                </c:pt>
                <c:pt idx="5">
                  <c:v>3340079.0959110451</c:v>
                </c:pt>
                <c:pt idx="6">
                  <c:v>4290048.1010888452</c:v>
                </c:pt>
              </c:numCache>
            </c:numRef>
          </c:val>
          <c:extLst>
            <c:ext xmlns:c16="http://schemas.microsoft.com/office/drawing/2014/chart" uri="{C3380CC4-5D6E-409C-BE32-E72D297353CC}">
              <c16:uniqueId val="{00000000-52D7-4224-A057-51CF0A866B99}"/>
            </c:ext>
          </c:extLst>
        </c:ser>
        <c:ser>
          <c:idx val="1"/>
          <c:order val="1"/>
          <c:tx>
            <c:strRef>
              <c:f>Sheet3!$B$18</c:f>
              <c:strCache>
                <c:ptCount val="1"/>
                <c:pt idx="0">
                  <c:v>Márgen</c:v>
                </c:pt>
              </c:strCache>
            </c:strRef>
          </c:tx>
          <c:spPr>
            <a:solidFill>
              <a:schemeClr val="accent2"/>
            </a:solidFill>
            <a:ln>
              <a:noFill/>
            </a:ln>
            <a:effectLst/>
          </c:spPr>
          <c:invertIfNegative val="0"/>
          <c:dPt>
            <c:idx val="6"/>
            <c:invertIfNegative val="0"/>
            <c:bubble3D val="0"/>
            <c:spPr>
              <a:solidFill>
                <a:srgbClr val="949494">
                  <a:lumMod val="75000"/>
                </a:srgbClr>
              </a:solidFill>
              <a:ln>
                <a:noFill/>
              </a:ln>
              <a:effectLst/>
            </c:spPr>
            <c:extLst>
              <c:ext xmlns:c16="http://schemas.microsoft.com/office/drawing/2014/chart" uri="{C3380CC4-5D6E-409C-BE32-E72D297353CC}">
                <c16:uniqueId val="{00000003-52D7-4224-A057-51CF0A866B9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C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Sheet3!$C$16:$I$16</c:f>
              <c:strCache>
                <c:ptCount val="7"/>
                <c:pt idx="0">
                  <c:v>Columna</c:v>
                </c:pt>
                <c:pt idx="1">
                  <c:v>Coopseguros</c:v>
                </c:pt>
                <c:pt idx="2">
                  <c:v>Equidad</c:v>
                </c:pt>
                <c:pt idx="3">
                  <c:v>Fedpa</c:v>
                </c:pt>
                <c:pt idx="4">
                  <c:v>Futuro</c:v>
                </c:pt>
                <c:pt idx="5">
                  <c:v>TAJY</c:v>
                </c:pt>
                <c:pt idx="6">
                  <c:v>Promedio</c:v>
                </c:pt>
              </c:strCache>
            </c:strRef>
          </c:cat>
          <c:val>
            <c:numRef>
              <c:f>Sheet3!$C$18:$I$18</c:f>
              <c:numCache>
                <c:formatCode>#,##0.00,,</c:formatCode>
                <c:ptCount val="7"/>
                <c:pt idx="0">
                  <c:v>9423613.3432642482</c:v>
                </c:pt>
                <c:pt idx="1">
                  <c:v>7026254.7025882564</c:v>
                </c:pt>
                <c:pt idx="2">
                  <c:v>6802719.4486970678</c:v>
                </c:pt>
                <c:pt idx="3">
                  <c:v>13654075</c:v>
                </c:pt>
                <c:pt idx="4">
                  <c:v>8602361</c:v>
                </c:pt>
                <c:pt idx="5">
                  <c:v>5640301.5209939703</c:v>
                </c:pt>
                <c:pt idx="6">
                  <c:v>8524887.5025905911</c:v>
                </c:pt>
              </c:numCache>
            </c:numRef>
          </c:val>
          <c:extLst>
            <c:ext xmlns:c16="http://schemas.microsoft.com/office/drawing/2014/chart" uri="{C3380CC4-5D6E-409C-BE32-E72D297353CC}">
              <c16:uniqueId val="{00000001-52D7-4224-A057-51CF0A866B99}"/>
            </c:ext>
          </c:extLst>
        </c:ser>
        <c:dLbls>
          <c:showLegendKey val="0"/>
          <c:showVal val="0"/>
          <c:showCatName val="0"/>
          <c:showSerName val="0"/>
          <c:showPercent val="0"/>
          <c:showBubbleSize val="0"/>
        </c:dLbls>
        <c:gapWidth val="60"/>
        <c:overlap val="100"/>
        <c:axId val="1000205776"/>
        <c:axId val="1000201512"/>
      </c:barChart>
      <c:lineChart>
        <c:grouping val="standard"/>
        <c:varyColors val="0"/>
        <c:ser>
          <c:idx val="2"/>
          <c:order val="2"/>
          <c:tx>
            <c:strRef>
              <c:f>Sheet3!$B$19</c:f>
              <c:strCache>
                <c:ptCount val="1"/>
                <c:pt idx="0">
                  <c:v>Patrimonio</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Sheet3!$C$16:$I$16</c:f>
              <c:strCache>
                <c:ptCount val="7"/>
                <c:pt idx="0">
                  <c:v>Columna</c:v>
                </c:pt>
                <c:pt idx="1">
                  <c:v>Coopseguros</c:v>
                </c:pt>
                <c:pt idx="2">
                  <c:v>Equidad</c:v>
                </c:pt>
                <c:pt idx="3">
                  <c:v>Fedpa</c:v>
                </c:pt>
                <c:pt idx="4">
                  <c:v>Futuro</c:v>
                </c:pt>
                <c:pt idx="5">
                  <c:v>TAJY</c:v>
                </c:pt>
                <c:pt idx="6">
                  <c:v>Promedio</c:v>
                </c:pt>
              </c:strCache>
            </c:strRef>
          </c:cat>
          <c:val>
            <c:numRef>
              <c:f>Sheet3!$C$19:$I$19</c:f>
              <c:numCache>
                <c:formatCode>#,##0.00,,</c:formatCode>
                <c:ptCount val="7"/>
                <c:pt idx="0">
                  <c:v>14061577.646373058</c:v>
                </c:pt>
                <c:pt idx="1">
                  <c:v>8281536.6820884421</c:v>
                </c:pt>
                <c:pt idx="2">
                  <c:v>14131709.676710097</c:v>
                </c:pt>
                <c:pt idx="3">
                  <c:v>19060660</c:v>
                </c:pt>
                <c:pt idx="4">
                  <c:v>12373749</c:v>
                </c:pt>
                <c:pt idx="5">
                  <c:v>8980380.616905015</c:v>
                </c:pt>
                <c:pt idx="6">
                  <c:v>12814935.603679435</c:v>
                </c:pt>
              </c:numCache>
            </c:numRef>
          </c:val>
          <c:smooth val="0"/>
          <c:extLst>
            <c:ext xmlns:c16="http://schemas.microsoft.com/office/drawing/2014/chart" uri="{C3380CC4-5D6E-409C-BE32-E72D297353CC}">
              <c16:uniqueId val="{00000002-52D7-4224-A057-51CF0A866B99}"/>
            </c:ext>
          </c:extLst>
        </c:ser>
        <c:dLbls>
          <c:showLegendKey val="0"/>
          <c:showVal val="0"/>
          <c:showCatName val="0"/>
          <c:showSerName val="0"/>
          <c:showPercent val="0"/>
          <c:showBubbleSize val="0"/>
        </c:dLbls>
        <c:marker val="1"/>
        <c:smooth val="0"/>
        <c:axId val="1000205776"/>
        <c:axId val="1000201512"/>
      </c:lineChart>
      <c:catAx>
        <c:axId val="100020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1000201512"/>
        <c:crosses val="autoZero"/>
        <c:auto val="1"/>
        <c:lblAlgn val="ctr"/>
        <c:lblOffset val="100"/>
        <c:noMultiLvlLbl val="0"/>
      </c:catAx>
      <c:valAx>
        <c:axId val="1000201512"/>
        <c:scaling>
          <c:orientation val="minMax"/>
          <c:max val="225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 Millones de Dólares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G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000205776"/>
        <c:crosses val="autoZero"/>
        <c:crossBetween val="between"/>
      </c:valAx>
      <c:spPr>
        <a:noFill/>
        <a:ln>
          <a:noFill/>
        </a:ln>
        <a:effectLst/>
      </c:spPr>
    </c:plotArea>
    <c:legend>
      <c:legendPos val="tr"/>
      <c:legendEntry>
        <c:idx val="2"/>
        <c:delete val="1"/>
      </c:legendEntry>
      <c:layout>
        <c:manualLayout>
          <c:xMode val="edge"/>
          <c:yMode val="edge"/>
          <c:x val="0.75887039436526127"/>
          <c:y val="0.18153846153846154"/>
          <c:w val="0.21392033916552511"/>
          <c:h val="0.14689656100679724"/>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8-03T01:07:49.007" idx="5">
    <p:pos x="7376" y="508"/>
    <p:text>Me parece oportuno agregar que en las pólizas de Responsabilidad Civil la suma asegurada se definine como un Límite único y combinado, o puede definirse un Límite por demanda y un múltiplo en el agregado anual</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22/08/2022</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‹Nº›</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22/08/2022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‹Nº›</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53BF5AC0-C4B3-464D-8E9B-9D86370B7879}" type="slidenum">
              <a:rPr lang="en-GB" smtClean="0"/>
              <a:t>4</a:t>
            </a:fld>
            <a:endParaRPr lang="en-GB" dirty="0"/>
          </a:p>
        </p:txBody>
      </p:sp>
    </p:spTree>
    <p:extLst>
      <p:ext uri="{BB962C8B-B14F-4D97-AF65-F5344CB8AC3E}">
        <p14:creationId xmlns:p14="http://schemas.microsoft.com/office/powerpoint/2010/main" val="136200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53BF5AC0-C4B3-464D-8E9B-9D86370B7879}" type="slidenum">
              <a:rPr lang="en-GB" smtClean="0"/>
              <a:t>5</a:t>
            </a:fld>
            <a:endParaRPr lang="en-GB" dirty="0"/>
          </a:p>
        </p:txBody>
      </p:sp>
    </p:spTree>
    <p:extLst>
      <p:ext uri="{BB962C8B-B14F-4D97-AF65-F5344CB8AC3E}">
        <p14:creationId xmlns:p14="http://schemas.microsoft.com/office/powerpoint/2010/main" val="37631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53BF5AC0-C4B3-464D-8E9B-9D86370B7879}" type="slidenum">
              <a:rPr lang="en-GB" smtClean="0"/>
              <a:t>6</a:t>
            </a:fld>
            <a:endParaRPr lang="en-GB" dirty="0"/>
          </a:p>
        </p:txBody>
      </p:sp>
    </p:spTree>
    <p:extLst>
      <p:ext uri="{BB962C8B-B14F-4D97-AF65-F5344CB8AC3E}">
        <p14:creationId xmlns:p14="http://schemas.microsoft.com/office/powerpoint/2010/main" val="318351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53BF5AC0-C4B3-464D-8E9B-9D86370B7879}" type="slidenum">
              <a:rPr lang="en-GB" smtClean="0"/>
              <a:t>7</a:t>
            </a:fld>
            <a:endParaRPr lang="en-GB" dirty="0"/>
          </a:p>
        </p:txBody>
      </p:sp>
    </p:spTree>
    <p:extLst>
      <p:ext uri="{BB962C8B-B14F-4D97-AF65-F5344CB8AC3E}">
        <p14:creationId xmlns:p14="http://schemas.microsoft.com/office/powerpoint/2010/main" val="67702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definición de riesgo es muy subjetiva, lo que explica que en muchas ocasiones</a:t>
            </a:r>
            <a:r>
              <a:rPr lang="es-ES" baseline="0" dirty="0"/>
              <a:t> </a:t>
            </a:r>
            <a:r>
              <a:rPr lang="es-ES" dirty="0"/>
              <a:t>sea dejada a la apreciación de la compañía de seguros. El riesgo puede ser definido de</a:t>
            </a:r>
          </a:p>
          <a:p>
            <a:r>
              <a:rPr lang="es-ES" dirty="0"/>
              <a:t>forma que englobe a diversos intereses susceptibles de ser afectados por un mismo siniestro (o evento)</a:t>
            </a:r>
            <a:r>
              <a:rPr lang="es-ES" baseline="0" dirty="0"/>
              <a:t> </a:t>
            </a:r>
            <a:r>
              <a:rPr lang="es-ES" dirty="0"/>
              <a:t>en un espacio geográfico bien delimitado. Dos inmuebles contiguos pueden en ciertos</a:t>
            </a:r>
            <a:r>
              <a:rPr lang="es-ES" baseline="0" dirty="0"/>
              <a:t> </a:t>
            </a:r>
            <a:r>
              <a:rPr lang="es-ES" dirty="0"/>
              <a:t>casos ser considerados como un único riesgo.</a:t>
            </a:r>
            <a:endParaRPr lang="en-GB" dirty="0"/>
          </a:p>
        </p:txBody>
      </p:sp>
      <p:sp>
        <p:nvSpPr>
          <p:cNvPr id="4" name="Slide Number Placeholder 3"/>
          <p:cNvSpPr>
            <a:spLocks noGrp="1"/>
          </p:cNvSpPr>
          <p:nvPr>
            <p:ph type="sldNum" sz="quarter" idx="10"/>
          </p:nvPr>
        </p:nvSpPr>
        <p:spPr/>
        <p:txBody>
          <a:bodyPr/>
          <a:lstStyle/>
          <a:p>
            <a:fld id="{53BF5AC0-C4B3-464D-8E9B-9D86370B7879}" type="slidenum">
              <a:rPr lang="en-GB" smtClean="0"/>
              <a:t>9</a:t>
            </a:fld>
            <a:endParaRPr lang="en-GB" dirty="0"/>
          </a:p>
        </p:txBody>
      </p:sp>
    </p:spTree>
    <p:extLst>
      <p:ext uri="{BB962C8B-B14F-4D97-AF65-F5344CB8AC3E}">
        <p14:creationId xmlns:p14="http://schemas.microsoft.com/office/powerpoint/2010/main" val="396059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leading case dealing with sole judge provisions within reinsurance agreements is, perhaps, Brown</a:t>
            </a:r>
            <a:r>
              <a:rPr lang="en-US" baseline="0" dirty="0"/>
              <a:t> </a:t>
            </a:r>
            <a:r>
              <a:rPr lang="en-US" dirty="0"/>
              <a:t>v. GIO Insurance Ltd., Lloyd's Rep IR 201 (1998), decided by the Civil Division of the Court of Appeal in the</a:t>
            </a:r>
            <a:r>
              <a:rPr lang="en-US" baseline="0" dirty="0"/>
              <a:t> </a:t>
            </a:r>
            <a:r>
              <a:rPr lang="en-US" dirty="0"/>
              <a:t>United Kingdom. Under the reinsurance agreement in that case, the ceding company was made the sole</a:t>
            </a:r>
            <a:r>
              <a:rPr lang="en-US" baseline="0" dirty="0"/>
              <a:t> </a:t>
            </a:r>
            <a:r>
              <a:rPr lang="en-US" dirty="0"/>
              <a:t>judge as to what constituted each and every loss and/or one event. The court rea </a:t>
            </a:r>
            <a:r>
              <a:rPr lang="en-US" dirty="0" err="1"/>
              <a:t>rmed</a:t>
            </a:r>
            <a:r>
              <a:rPr lang="en-US" dirty="0"/>
              <a:t> the general rule</a:t>
            </a:r>
            <a:r>
              <a:rPr lang="en-US" baseline="0" dirty="0"/>
              <a:t> </a:t>
            </a:r>
            <a:r>
              <a:rPr lang="en-US" dirty="0"/>
              <a:t>that the sole judge language provides the ceding company with extremely broad authority, but nonetheless</a:t>
            </a:r>
            <a:r>
              <a:rPr lang="en-US" baseline="0" dirty="0"/>
              <a:t> </a:t>
            </a:r>
            <a:r>
              <a:rPr lang="en-US" dirty="0"/>
              <a:t>attached two restrictions to the ceding company's power in exercising the clause. Namely, any act by the</a:t>
            </a:r>
            <a:r>
              <a:rPr lang="en-US" baseline="0" dirty="0"/>
              <a:t> </a:t>
            </a:r>
            <a:r>
              <a:rPr lang="en-US" dirty="0"/>
              <a:t>ceding company pursuant to the sole judge clause had to be made both reasonably and in good faith.</a:t>
            </a:r>
            <a:endParaRPr lang="en-GB" dirty="0"/>
          </a:p>
        </p:txBody>
      </p:sp>
      <p:sp>
        <p:nvSpPr>
          <p:cNvPr id="4" name="Slide Number Placeholder 3"/>
          <p:cNvSpPr>
            <a:spLocks noGrp="1"/>
          </p:cNvSpPr>
          <p:nvPr>
            <p:ph type="sldNum" sz="quarter" idx="10"/>
          </p:nvPr>
        </p:nvSpPr>
        <p:spPr/>
        <p:txBody>
          <a:bodyPr/>
          <a:lstStyle/>
          <a:p>
            <a:fld id="{53BF5AC0-C4B3-464D-8E9B-9D86370B7879}" type="slidenum">
              <a:rPr lang="en-GB" smtClean="0"/>
              <a:t>13</a:t>
            </a:fld>
            <a:endParaRPr lang="en-GB" dirty="0"/>
          </a:p>
        </p:txBody>
      </p:sp>
    </p:spTree>
    <p:extLst>
      <p:ext uri="{BB962C8B-B14F-4D97-AF65-F5344CB8AC3E}">
        <p14:creationId xmlns:p14="http://schemas.microsoft.com/office/powerpoint/2010/main" val="12466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Silverstein Properties </a:t>
            </a:r>
            <a:r>
              <a:rPr lang="en-GB" dirty="0" err="1"/>
              <a:t>desde</a:t>
            </a:r>
            <a:r>
              <a:rPr lang="en-GB" dirty="0"/>
              <a:t> 01/07/2001</a:t>
            </a:r>
          </a:p>
        </p:txBody>
      </p:sp>
      <p:sp>
        <p:nvSpPr>
          <p:cNvPr id="4" name="Slide Number Placeholder 3"/>
          <p:cNvSpPr>
            <a:spLocks noGrp="1"/>
          </p:cNvSpPr>
          <p:nvPr>
            <p:ph type="sldNum" sz="quarter" idx="10"/>
          </p:nvPr>
        </p:nvSpPr>
        <p:spPr/>
        <p:txBody>
          <a:bodyPr/>
          <a:lstStyle/>
          <a:p>
            <a:fld id="{53BF5AC0-C4B3-464D-8E9B-9D86370B7879}" type="slidenum">
              <a:rPr lang="en-GB" smtClean="0"/>
              <a:t>32</a:t>
            </a:fld>
            <a:endParaRPr lang="en-GB" dirty="0"/>
          </a:p>
        </p:txBody>
      </p:sp>
    </p:spTree>
    <p:extLst>
      <p:ext uri="{BB962C8B-B14F-4D97-AF65-F5344CB8AC3E}">
        <p14:creationId xmlns:p14="http://schemas.microsoft.com/office/powerpoint/2010/main" val="22458002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22.xml"/><Relationship Id="rId7" Type="http://schemas.openxmlformats.org/officeDocument/2006/relationships/customXml" Target="../../customXml/item9.xml"/><Relationship Id="rId2" Type="http://schemas.openxmlformats.org/officeDocument/2006/relationships/customXml" Target="../../customXml/item37.xml"/><Relationship Id="rId1" Type="http://schemas.openxmlformats.org/officeDocument/2006/relationships/customXml" Target="../../customXml/item15.xml"/><Relationship Id="rId6" Type="http://schemas.openxmlformats.org/officeDocument/2006/relationships/customXml" Target="../../customXml/item31.xml"/><Relationship Id="rId11" Type="http://schemas.openxmlformats.org/officeDocument/2006/relationships/image" Target="../media/image5.png"/><Relationship Id="rId5" Type="http://schemas.openxmlformats.org/officeDocument/2006/relationships/customXml" Target="../../customXml/item50.xml"/><Relationship Id="rId10" Type="http://schemas.openxmlformats.org/officeDocument/2006/relationships/image" Target="../media/image4.png"/><Relationship Id="rId4" Type="http://schemas.openxmlformats.org/officeDocument/2006/relationships/customXml" Target="../../customXml/item2.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71.xml"/><Relationship Id="rId7" Type="http://schemas.openxmlformats.org/officeDocument/2006/relationships/slideMaster" Target="../slideMasters/slideMaster1.xml"/><Relationship Id="rId2" Type="http://schemas.openxmlformats.org/officeDocument/2006/relationships/customXml" Target="../../customXml/item3.xml"/><Relationship Id="rId1" Type="http://schemas.openxmlformats.org/officeDocument/2006/relationships/customXml" Target="../../customXml/item55.xml"/><Relationship Id="rId6" Type="http://schemas.openxmlformats.org/officeDocument/2006/relationships/customXml" Target="../../customXml/item68.xml"/><Relationship Id="rId5" Type="http://schemas.openxmlformats.org/officeDocument/2006/relationships/customXml" Target="../../customXml/item17.xml"/><Relationship Id="rId10" Type="http://schemas.openxmlformats.org/officeDocument/2006/relationships/image" Target="../media/image5.png"/><Relationship Id="rId4" Type="http://schemas.openxmlformats.org/officeDocument/2006/relationships/customXml" Target="../../customXml/item39.xml"/><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66.xml"/><Relationship Id="rId2" Type="http://schemas.openxmlformats.org/officeDocument/2006/relationships/customXml" Target="../../customXml/item25.xml"/><Relationship Id="rId1" Type="http://schemas.openxmlformats.org/officeDocument/2006/relationships/customXml" Target="../../customXml/item61.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xml"/><Relationship Id="rId1" Type="http://schemas.openxmlformats.org/officeDocument/2006/relationships/customXml" Target="../../customXml/item2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62.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20.xml"/><Relationship Id="rId2" Type="http://schemas.openxmlformats.org/officeDocument/2006/relationships/customXml" Target="../../customXml/item12.xml"/><Relationship Id="rId1" Type="http://schemas.openxmlformats.org/officeDocument/2006/relationships/customXml" Target="../../customXml/item69.xml"/><Relationship Id="rId5" Type="http://schemas.openxmlformats.org/officeDocument/2006/relationships/slideMaster" Target="../slideMasters/slideMaster1.xml"/><Relationship Id="rId4" Type="http://schemas.openxmlformats.org/officeDocument/2006/relationships/customXml" Target="../../customXml/item46.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36.xml"/><Relationship Id="rId2" Type="http://schemas.openxmlformats.org/officeDocument/2006/relationships/customXml" Target="../../customXml/item35.xml"/><Relationship Id="rId1" Type="http://schemas.openxmlformats.org/officeDocument/2006/relationships/customXml" Target="../../customXml/item53.xml"/><Relationship Id="rId6" Type="http://schemas.openxmlformats.org/officeDocument/2006/relationships/slideMaster" Target="../slideMasters/slideMaster1.xml"/><Relationship Id="rId5" Type="http://schemas.openxmlformats.org/officeDocument/2006/relationships/customXml" Target="../../customXml/item38.xml"/><Relationship Id="rId4" Type="http://schemas.openxmlformats.org/officeDocument/2006/relationships/customXml" Target="../../customXml/item29.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59.xml"/><Relationship Id="rId2" Type="http://schemas.openxmlformats.org/officeDocument/2006/relationships/customXml" Target="../../customXml/item48.xml"/><Relationship Id="rId1" Type="http://schemas.openxmlformats.org/officeDocument/2006/relationships/customXml" Target="../../customXml/item8.xml"/><Relationship Id="rId6" Type="http://schemas.openxmlformats.org/officeDocument/2006/relationships/slideMaster" Target="../slideMasters/slideMaster1.xml"/><Relationship Id="rId5" Type="http://schemas.openxmlformats.org/officeDocument/2006/relationships/customXml" Target="../../customXml/item33.xml"/><Relationship Id="rId4" Type="http://schemas.openxmlformats.org/officeDocument/2006/relationships/customXml" Target="../../customXml/item27.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51.xml"/><Relationship Id="rId2" Type="http://schemas.openxmlformats.org/officeDocument/2006/relationships/customXml" Target="../../customXml/item40.xml"/><Relationship Id="rId1" Type="http://schemas.openxmlformats.org/officeDocument/2006/relationships/customXml" Target="../../customXml/item42.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67.xml"/><Relationship Id="rId2" Type="http://schemas.openxmlformats.org/officeDocument/2006/relationships/customXml" Target="../../customXml/item70.xml"/><Relationship Id="rId1" Type="http://schemas.openxmlformats.org/officeDocument/2006/relationships/customXml" Target="../../customXml/item58.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accent1"/>
                </a:solidFill>
                <a:latin typeface="Arial Narrow" panose="020B0604020202020204" pitchFamily="34" charset="0"/>
                <a:cs typeface="Arial Narrow" panose="020B0604020202020204" pitchFamily="34" charset="0"/>
              </a:defRPr>
            </a:lvl1pPr>
          </a:lstStyle>
          <a:p>
            <a:r>
              <a:rPr lang="en-GB" dirty="0"/>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accen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a:solidFill>
                  <a:schemeClr val="accent1"/>
                </a:solidFill>
                <a:effectLst/>
                <a:latin typeface="Arial" panose="020B0604020202020204" pitchFamily="34" charset="0"/>
              </a:rPr>
              <a:t>A business of Marsh McLennan</a:t>
            </a:r>
            <a:endParaRPr lang="en-GB" sz="1000" dirty="0">
              <a:solidFill>
                <a:schemeClr val="accen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accen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lt1"/>
              </a:solidFill>
            </a:endParaRPr>
          </a:p>
        </p:txBody>
      </p:sp>
      <p:pic>
        <p:nvPicPr>
          <p:cNvPr id="5" name="CoverMainLogo_WHITE"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7" name="CoverMainLogo_COLOU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en-GB"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Copyright © 2022 Guy Carpenter &amp; Company Limited.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a:t>
            </a:r>
            <a:r>
              <a:rPr lang="en-GB" sz="800" dirty="0" err="1">
                <a:solidFill>
                  <a:schemeClr val="lt1"/>
                </a:solidFill>
              </a:rPr>
              <a:t>FileRef</a:t>
            </a:r>
            <a:r>
              <a:rPr lang="en-GB" sz="8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3" name="MainBack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09726"/>
            <a:ext cx="5495925" cy="4511674"/>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303" y="1609725"/>
            <a:ext cx="5499098" cy="4511675"/>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4" y="6388100"/>
            <a:ext cx="4546596"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0" name="Title 1">
            <a:extLst>
              <a:ext uri="{FF2B5EF4-FFF2-40B4-BE49-F238E27FC236}">
                <a16:creationId xmlns:a16="http://schemas.microsoft.com/office/drawing/2014/main" id="{F39CC0C0-5779-B349-BDDB-E539A51CC8C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AF3391C4-98D7-4747-8880-F82E7546E92C}"/>
              </a:ext>
            </a:extLst>
          </p:cNvPr>
          <p:cNvSpPr>
            <a:spLocks noGrp="1"/>
          </p:cNvSpPr>
          <p:nvPr>
            <p:ph type="body" sz="half" idx="1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optional subtitle – remove if not needed</a:t>
            </a:r>
          </a:p>
        </p:txBody>
      </p:sp>
    </p:spTree>
    <p:extLst>
      <p:ext uri="{BB962C8B-B14F-4D97-AF65-F5344CB8AC3E}">
        <p14:creationId xmlns:p14="http://schemas.microsoft.com/office/powerpoint/2010/main" val="280884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optional subtitle – remove if not needed</a:t>
            </a:r>
          </a:p>
        </p:txBody>
      </p:sp>
    </p:spTree>
    <p:extLst>
      <p:ext uri="{BB962C8B-B14F-4D97-AF65-F5344CB8AC3E}">
        <p14:creationId xmlns:p14="http://schemas.microsoft.com/office/powerpoint/2010/main" val="8439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GB"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GB" dirty="0"/>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GB"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GB" dirty="0"/>
              <a:t>Click to add text</a:t>
            </a:r>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GB" dirty="0"/>
              <a:t>Click to add text</a:t>
            </a:r>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GB"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GB" dirty="0"/>
              <a:t>Click to add title</a:t>
            </a:r>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GB" dirty="0"/>
              <a:t>Click to add text</a:t>
            </a:r>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GB" dirty="0"/>
              <a:t>Click to add text</a:t>
            </a:r>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GB" dirty="0"/>
              <a:t>Click to add text</a:t>
            </a:r>
          </a:p>
        </p:txBody>
      </p:sp>
      <p:sp>
        <p:nvSpPr>
          <p:cNvPr id="6" name="Content Placeholder 5"/>
          <p:cNvSpPr>
            <a:spLocks noGrp="1"/>
          </p:cNvSpPr>
          <p:nvPr>
            <p:ph sz="quarter" idx="4" hasCustomPrompt="1"/>
          </p:nvPr>
        </p:nvSpPr>
        <p:spPr>
          <a:xfrm>
            <a:off x="9080500" y="1609726"/>
            <a:ext cx="2628900" cy="4514850"/>
          </a:xfrm>
        </p:spPr>
        <p:txBody>
          <a:bodyPr/>
          <a:lstStyle/>
          <a:p>
            <a:pPr lvl="0"/>
            <a:r>
              <a:rPr lang="en-GB"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GB" smtClean="0"/>
              <a:pPr algn="r"/>
              <a:t>‹Nº›</a:t>
            </a:fld>
            <a:endParaRPr lang="en-GB"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10" name="Text Placeholder 9"/>
          <p:cNvSpPr>
            <a:spLocks noGrp="1"/>
          </p:cNvSpPr>
          <p:nvPr>
            <p:ph type="body" sz="quarter" idx="12" hasCustomPrompt="1"/>
            <p:custDataLst>
              <p:custData r:id="rId5"/>
            </p:custDataLst>
          </p:nvPr>
        </p:nvSpPr>
        <p:spPr>
          <a:xfrm>
            <a:off x="485777" y="806400"/>
            <a:ext cx="11223622"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GB" dirty="0"/>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GB" dirty="0"/>
              <a:t>Agenda</a:t>
            </a:r>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dirty="0"/>
              <a:t>Click to add title</a:t>
            </a:r>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customXml" Target="../../customXml/item6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11.xml"/><Relationship Id="rId2" Type="http://schemas.openxmlformats.org/officeDocument/2006/relationships/slideLayout" Target="../slideLayouts/slideLayout2.xml"/><Relationship Id="rId16" Type="http://schemas.openxmlformats.org/officeDocument/2006/relationships/customXml" Target="../../customXml/item40.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8.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5"/>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6"/>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7"/>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‹Nº›</a:t>
            </a:fld>
            <a:endParaRPr lang="en-GB" dirty="0"/>
          </a:p>
        </p:txBody>
      </p:sp>
      <p:sp>
        <p:nvSpPr>
          <p:cNvPr id="5" name="Footer Placeholder 4"/>
          <p:cNvSpPr>
            <a:spLocks noGrp="1"/>
          </p:cNvSpPr>
          <p:nvPr>
            <p:ph type="ftr" sz="quarter" idx="3"/>
            <p:custDataLst>
              <p:custData r:id="rId18"/>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hidden="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pic>
        <p:nvPicPr>
          <p:cNvPr id="7" name="ContentLogo_COLOU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spTree>
    <p:custDataLst>
      <p:custData r:id="rId14"/>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1" r:id="rId11"/>
    <p:sldLayoutId id="2147483722" r:id="rId12"/>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customXml/item6.xml"/><Relationship Id="rId2" Type="http://schemas.openxmlformats.org/officeDocument/2006/relationships/customXml" Target="../../customXml/item7.xml"/><Relationship Id="rId1" Type="http://schemas.openxmlformats.org/officeDocument/2006/relationships/customXml" Target="../../customXml/item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ustomXml" Target="../../customXml/item42.xml"/><Relationship Id="rId2" Type="http://schemas.openxmlformats.org/officeDocument/2006/relationships/customXml" Target="../../customXml/item62.xml"/><Relationship Id="rId1" Type="http://schemas.openxmlformats.org/officeDocument/2006/relationships/customXml" Target="../../customXml/item41.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ustomXml" Target="../../customXml/item4.xml"/><Relationship Id="rId7" Type="http://schemas.openxmlformats.org/officeDocument/2006/relationships/image" Target="../media/image10.jpeg"/><Relationship Id="rId2" Type="http://schemas.openxmlformats.org/officeDocument/2006/relationships/customXml" Target="../../customXml/item71.xml"/><Relationship Id="rId1" Type="http://schemas.openxmlformats.org/officeDocument/2006/relationships/customXml" Target="../../customXml/item40.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customXml" Target="../../customXml/item58.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customXml" Target="../../customXml/item19.xml"/><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0"/>
            <a:ext cx="9359900" cy="2206879"/>
          </a:xfrm>
        </p:spPr>
        <p:txBody>
          <a:bodyPr/>
          <a:lstStyle/>
          <a:p>
            <a:r>
              <a:rPr lang="en-GB" dirty="0"/>
              <a:t>Xviii </a:t>
            </a:r>
            <a:r>
              <a:rPr lang="en-GB" dirty="0" err="1"/>
              <a:t>reunión</a:t>
            </a:r>
            <a:r>
              <a:rPr lang="en-GB" dirty="0"/>
              <a:t> </a:t>
            </a:r>
            <a:r>
              <a:rPr lang="en-GB" dirty="0" err="1"/>
              <a:t>larg</a:t>
            </a:r>
            <a:r>
              <a:rPr lang="en-GB" dirty="0"/>
              <a:t> 2022</a:t>
            </a:r>
            <a:br>
              <a:rPr lang="en-GB" dirty="0"/>
            </a:br>
            <a:r>
              <a:rPr lang="en-GB" sz="4400" b="0" dirty="0" err="1"/>
              <a:t>Principios</a:t>
            </a:r>
            <a:r>
              <a:rPr lang="en-GB" sz="4400" b="0" dirty="0"/>
              <a:t> del </a:t>
            </a:r>
            <a:r>
              <a:rPr lang="en-GB" sz="4400" b="0" dirty="0" err="1"/>
              <a:t>seguro</a:t>
            </a:r>
            <a:br>
              <a:rPr lang="en-GB" dirty="0"/>
            </a:br>
            <a:r>
              <a:rPr lang="en-GB" sz="4400" b="0" dirty="0"/>
              <a:t>DEFINICIÓN DE RIESGO Y EVENTO</a:t>
            </a:r>
            <a:br>
              <a:rPr lang="en-GB" sz="4400" b="0" dirty="0"/>
            </a:br>
            <a:r>
              <a:rPr lang="en-GB" sz="3200" b="0" dirty="0"/>
              <a:t>CONCEPTOS Y TEXTOS</a:t>
            </a:r>
            <a:endParaRPr lang="en-GB" sz="4400" dirty="0"/>
          </a:p>
        </p:txBody>
      </p:sp>
      <p:sp>
        <p:nvSpPr>
          <p:cNvPr id="4" name="PresenterDetails"/>
          <p:cNvSpPr>
            <a:spLocks noGrp="1"/>
          </p:cNvSpPr>
          <p:nvPr>
            <p:ph type="body" sz="half" idx="2"/>
            <p:custDataLst>
              <p:custData r:id="rId2"/>
            </p:custDataLst>
          </p:nvPr>
        </p:nvSpPr>
        <p:spPr>
          <a:xfrm>
            <a:off x="485775" y="4772197"/>
            <a:ext cx="2387281" cy="1152470"/>
          </a:xfrm>
        </p:spPr>
        <p:txBody>
          <a:bodyPr/>
          <a:lstStyle/>
          <a:p>
            <a:endParaRPr lang="en-GB" dirty="0"/>
          </a:p>
          <a:p>
            <a:r>
              <a:rPr lang="en-GB" dirty="0"/>
              <a:t>7 de </a:t>
            </a:r>
            <a:r>
              <a:rPr lang="en-GB" dirty="0" err="1"/>
              <a:t>septiembre</a:t>
            </a:r>
            <a:r>
              <a:rPr lang="en-GB" dirty="0"/>
              <a:t> de 2022</a:t>
            </a:r>
          </a:p>
          <a:p>
            <a:endParaRPr lang="en-GB" dirty="0"/>
          </a:p>
          <a:p>
            <a:r>
              <a:rPr lang="en-GB" dirty="0"/>
              <a:t>Miguel Gutiérrez de Quevedo</a:t>
            </a:r>
          </a:p>
          <a:p>
            <a:r>
              <a:rPr lang="en-GB" dirty="0" err="1"/>
              <a:t>Adrián</a:t>
            </a:r>
            <a:r>
              <a:rPr lang="en-GB" dirty="0"/>
              <a:t> Romero Pérez</a:t>
            </a:r>
          </a:p>
        </p:txBody>
      </p:sp>
      <p:sp>
        <p:nvSpPr>
          <p:cNvPr id="5" name="ClientLogo" hidden="1"/>
          <p:cNvSpPr/>
          <p:nvPr>
            <p:custDataLst>
              <p:custData r:id="rId3"/>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Placeholder for optional client logo</a:t>
            </a:r>
          </a:p>
        </p:txBody>
      </p:sp>
    </p:spTree>
    <p:extLst>
      <p:ext uri="{BB962C8B-B14F-4D97-AF65-F5344CB8AC3E}">
        <p14:creationId xmlns:p14="http://schemas.microsoft.com/office/powerpoint/2010/main" val="164481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6278529" y="1"/>
            <a:ext cx="59579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4" name="Text Placeholder 3"/>
          <p:cNvSpPr>
            <a:spLocks noGrp="1"/>
          </p:cNvSpPr>
          <p:nvPr>
            <p:ph type="body" sz="half" idx="11"/>
          </p:nvPr>
        </p:nvSpPr>
        <p:spPr/>
        <p:txBody>
          <a:bodyPr/>
          <a:lstStyle/>
          <a:p>
            <a:endParaRPr lang="es-ES" dirty="0"/>
          </a:p>
        </p:txBody>
      </p:sp>
      <p:sp>
        <p:nvSpPr>
          <p:cNvPr id="5" name="Title 4"/>
          <p:cNvSpPr>
            <a:spLocks noGrp="1"/>
          </p:cNvSpPr>
          <p:nvPr>
            <p:ph type="title"/>
          </p:nvPr>
        </p:nvSpPr>
        <p:spPr/>
        <p:txBody>
          <a:bodyPr/>
          <a:lstStyle/>
          <a:p>
            <a:r>
              <a:rPr lang="es-ES" dirty="0"/>
              <a:t>XL Catastrófico</a:t>
            </a:r>
          </a:p>
        </p:txBody>
      </p:sp>
      <p:sp>
        <p:nvSpPr>
          <p:cNvPr id="7" name="Content Placeholder 7"/>
          <p:cNvSpPr txBox="1">
            <a:spLocks/>
          </p:cNvSpPr>
          <p:nvPr/>
        </p:nvSpPr>
        <p:spPr bwMode="gray">
          <a:xfrm>
            <a:off x="475429" y="1144709"/>
            <a:ext cx="5387353" cy="185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ts val="1700"/>
              </a:lnSpc>
              <a:spcAft>
                <a:spcPct val="5000"/>
              </a:spcAft>
              <a:buNone/>
            </a:pPr>
            <a:r>
              <a:rPr lang="es-ES" sz="1400" kern="0" dirty="0"/>
              <a:t>Los programas de exceso de pérdida catastróficos cubren múltiples siniestros que surjan de un mismo evento, como por ejemplo un huracán o un terremoto. </a:t>
            </a:r>
          </a:p>
          <a:p>
            <a:pPr marL="0" indent="0">
              <a:lnSpc>
                <a:spcPts val="1700"/>
              </a:lnSpc>
              <a:spcAft>
                <a:spcPct val="5000"/>
              </a:spcAft>
              <a:buNone/>
            </a:pPr>
            <a:r>
              <a:rPr lang="es-ES" sz="1400" kern="0" dirty="0"/>
              <a:t>Todos los siniestros se agregan como una sola reclamación. Como ocurre en un contrato Por Riesgo, el programa define una retención monetaria, pero en los contratos catastróficos solo se paga una vez para cubrir todos los riesgos impactados por el mismo evento.</a:t>
            </a:r>
          </a:p>
        </p:txBody>
      </p:sp>
      <p:sp>
        <p:nvSpPr>
          <p:cNvPr id="81" name="Rectangle 80"/>
          <p:cNvSpPr/>
          <p:nvPr/>
        </p:nvSpPr>
        <p:spPr>
          <a:xfrm>
            <a:off x="8864078" y="1202120"/>
            <a:ext cx="2822574" cy="3187539"/>
          </a:xfrm>
          <a:prstGeom prst="rect">
            <a:avLst/>
          </a:prstGeom>
        </p:spPr>
        <p:txBody>
          <a:bodyPr wrap="square">
            <a:spAutoFit/>
          </a:bodyPr>
          <a:lstStyle/>
          <a:p>
            <a:pPr algn="just">
              <a:lnSpc>
                <a:spcPts val="1700"/>
              </a:lnSpc>
              <a:spcAft>
                <a:spcPct val="5000"/>
              </a:spcAft>
            </a:pPr>
            <a:r>
              <a:rPr lang="es-ES" sz="1400" kern="0" dirty="0"/>
              <a:t>En este ejemplo, la Compañía tendría una capacidad total de USD 25,000,000 y una retención de USD 500,000.</a:t>
            </a:r>
          </a:p>
          <a:p>
            <a:pPr>
              <a:lnSpc>
                <a:spcPts val="1700"/>
              </a:lnSpc>
              <a:spcAft>
                <a:spcPct val="5000"/>
              </a:spcAft>
            </a:pPr>
            <a:endParaRPr lang="es-ES" sz="1400" kern="0" dirty="0"/>
          </a:p>
          <a:p>
            <a:pPr algn="just">
              <a:lnSpc>
                <a:spcPts val="1700"/>
              </a:lnSpc>
              <a:spcAft>
                <a:spcPct val="5000"/>
              </a:spcAft>
            </a:pPr>
            <a:r>
              <a:rPr lang="es-ES" sz="1400" kern="0" dirty="0"/>
              <a:t>En el caso de una catástrofe, se agregan todos los siniestros y se recuperan hasta el límite de USD 25m, previo pago de la retención de USD 500,000 una única vez. </a:t>
            </a:r>
          </a:p>
          <a:p>
            <a:pPr>
              <a:lnSpc>
                <a:spcPts val="1700"/>
              </a:lnSpc>
              <a:spcAft>
                <a:spcPct val="5000"/>
              </a:spcAft>
            </a:pPr>
            <a:endParaRPr lang="es-ES" sz="1400" kern="0" dirty="0"/>
          </a:p>
          <a:p>
            <a:pPr algn="just">
              <a:lnSpc>
                <a:spcPts val="1700"/>
              </a:lnSpc>
              <a:spcAft>
                <a:spcPct val="5000"/>
              </a:spcAft>
            </a:pPr>
            <a:r>
              <a:rPr lang="es-ES" sz="1400" kern="0" dirty="0"/>
              <a:t>Cualquier siniestro por encima de la capacidad total, no estaría cubierto. </a:t>
            </a:r>
          </a:p>
        </p:txBody>
      </p:sp>
      <p:grpSp>
        <p:nvGrpSpPr>
          <p:cNvPr id="99" name="Group 98"/>
          <p:cNvGrpSpPr/>
          <p:nvPr/>
        </p:nvGrpSpPr>
        <p:grpSpPr>
          <a:xfrm>
            <a:off x="1317536" y="3560314"/>
            <a:ext cx="3390900" cy="3090897"/>
            <a:chOff x="1466851" y="3448049"/>
            <a:chExt cx="3390900" cy="3090897"/>
          </a:xfrm>
        </p:grpSpPr>
        <p:grpSp>
          <p:nvGrpSpPr>
            <p:cNvPr id="14" name="Group 4"/>
            <p:cNvGrpSpPr>
              <a:grpSpLocks noChangeAspect="1"/>
            </p:cNvGrpSpPr>
            <p:nvPr/>
          </p:nvGrpSpPr>
          <p:grpSpPr bwMode="auto">
            <a:xfrm>
              <a:off x="2533256" y="3747057"/>
              <a:ext cx="369590" cy="344649"/>
              <a:chOff x="3838" y="2158"/>
              <a:chExt cx="489" cy="456"/>
            </a:xfrm>
          </p:grpSpPr>
          <p:sp>
            <p:nvSpPr>
              <p:cNvPr id="15"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6"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17" name="Group 4"/>
            <p:cNvGrpSpPr>
              <a:grpSpLocks noChangeAspect="1"/>
            </p:cNvGrpSpPr>
            <p:nvPr/>
          </p:nvGrpSpPr>
          <p:grpSpPr bwMode="auto">
            <a:xfrm>
              <a:off x="2163544" y="4091706"/>
              <a:ext cx="369590" cy="344649"/>
              <a:chOff x="3838" y="2158"/>
              <a:chExt cx="489" cy="456"/>
            </a:xfrm>
          </p:grpSpPr>
          <p:sp>
            <p:nvSpPr>
              <p:cNvPr id="18"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9"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0" name="Group 4"/>
            <p:cNvGrpSpPr>
              <a:grpSpLocks noChangeAspect="1"/>
            </p:cNvGrpSpPr>
            <p:nvPr/>
          </p:nvGrpSpPr>
          <p:grpSpPr bwMode="auto">
            <a:xfrm>
              <a:off x="3027957" y="5857399"/>
              <a:ext cx="369590" cy="344649"/>
              <a:chOff x="3838" y="2158"/>
              <a:chExt cx="489" cy="456"/>
            </a:xfrm>
          </p:grpSpPr>
          <p:sp>
            <p:nvSpPr>
              <p:cNvPr id="21"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2"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9" name="Group 4"/>
            <p:cNvGrpSpPr>
              <a:grpSpLocks noChangeAspect="1"/>
            </p:cNvGrpSpPr>
            <p:nvPr/>
          </p:nvGrpSpPr>
          <p:grpSpPr bwMode="auto">
            <a:xfrm>
              <a:off x="3226441" y="4385924"/>
              <a:ext cx="369590" cy="344649"/>
              <a:chOff x="3838" y="2158"/>
              <a:chExt cx="489" cy="456"/>
            </a:xfrm>
          </p:grpSpPr>
          <p:sp>
            <p:nvSpPr>
              <p:cNvPr id="30"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1"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2" name="Group 4"/>
            <p:cNvGrpSpPr>
              <a:grpSpLocks noChangeAspect="1"/>
            </p:cNvGrpSpPr>
            <p:nvPr/>
          </p:nvGrpSpPr>
          <p:grpSpPr bwMode="auto">
            <a:xfrm>
              <a:off x="2749451" y="4234850"/>
              <a:ext cx="369590" cy="344649"/>
              <a:chOff x="3838" y="2158"/>
              <a:chExt cx="489" cy="456"/>
            </a:xfrm>
          </p:grpSpPr>
          <p:sp>
            <p:nvSpPr>
              <p:cNvPr id="33"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4"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5" name="Group 4"/>
            <p:cNvGrpSpPr>
              <a:grpSpLocks noChangeAspect="1"/>
            </p:cNvGrpSpPr>
            <p:nvPr/>
          </p:nvGrpSpPr>
          <p:grpSpPr bwMode="auto">
            <a:xfrm>
              <a:off x="2241161" y="5094718"/>
              <a:ext cx="369590" cy="344649"/>
              <a:chOff x="3838" y="2158"/>
              <a:chExt cx="489" cy="456"/>
            </a:xfrm>
          </p:grpSpPr>
          <p:sp>
            <p:nvSpPr>
              <p:cNvPr id="36"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7"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8" name="Group 4"/>
            <p:cNvGrpSpPr>
              <a:grpSpLocks noChangeAspect="1"/>
            </p:cNvGrpSpPr>
            <p:nvPr/>
          </p:nvGrpSpPr>
          <p:grpSpPr bwMode="auto">
            <a:xfrm>
              <a:off x="2761188" y="5250022"/>
              <a:ext cx="369590" cy="344649"/>
              <a:chOff x="3838" y="2158"/>
              <a:chExt cx="489" cy="456"/>
            </a:xfrm>
          </p:grpSpPr>
          <p:sp>
            <p:nvSpPr>
              <p:cNvPr id="39"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0"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41" name="Group 4"/>
            <p:cNvGrpSpPr>
              <a:grpSpLocks noChangeAspect="1"/>
            </p:cNvGrpSpPr>
            <p:nvPr/>
          </p:nvGrpSpPr>
          <p:grpSpPr bwMode="auto">
            <a:xfrm>
              <a:off x="3327565" y="4922393"/>
              <a:ext cx="369590" cy="344649"/>
              <a:chOff x="3838" y="2158"/>
              <a:chExt cx="489" cy="456"/>
            </a:xfrm>
          </p:grpSpPr>
          <p:sp>
            <p:nvSpPr>
              <p:cNvPr id="42"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3"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44" name="Group 4"/>
            <p:cNvGrpSpPr>
              <a:grpSpLocks noChangeAspect="1"/>
            </p:cNvGrpSpPr>
            <p:nvPr/>
          </p:nvGrpSpPr>
          <p:grpSpPr bwMode="auto">
            <a:xfrm>
              <a:off x="3591121" y="4002510"/>
              <a:ext cx="369590" cy="344649"/>
              <a:chOff x="3838" y="2158"/>
              <a:chExt cx="489" cy="456"/>
            </a:xfrm>
          </p:grpSpPr>
          <p:sp>
            <p:nvSpPr>
              <p:cNvPr id="45"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6"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47" name="Group 4"/>
            <p:cNvGrpSpPr>
              <a:grpSpLocks noChangeAspect="1"/>
            </p:cNvGrpSpPr>
            <p:nvPr/>
          </p:nvGrpSpPr>
          <p:grpSpPr bwMode="auto">
            <a:xfrm>
              <a:off x="3763215" y="4538026"/>
              <a:ext cx="369590" cy="344649"/>
              <a:chOff x="3838" y="2158"/>
              <a:chExt cx="489" cy="456"/>
            </a:xfrm>
          </p:grpSpPr>
          <p:sp>
            <p:nvSpPr>
              <p:cNvPr id="48"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9"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0" name="Group 4"/>
            <p:cNvGrpSpPr>
              <a:grpSpLocks noChangeAspect="1"/>
            </p:cNvGrpSpPr>
            <p:nvPr/>
          </p:nvGrpSpPr>
          <p:grpSpPr bwMode="auto">
            <a:xfrm>
              <a:off x="1671322" y="4441704"/>
              <a:ext cx="369590" cy="344649"/>
              <a:chOff x="3838" y="2158"/>
              <a:chExt cx="489" cy="456"/>
            </a:xfrm>
          </p:grpSpPr>
          <p:sp>
            <p:nvSpPr>
              <p:cNvPr id="51"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2"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3" name="Group 4"/>
            <p:cNvGrpSpPr>
              <a:grpSpLocks noChangeAspect="1"/>
            </p:cNvGrpSpPr>
            <p:nvPr/>
          </p:nvGrpSpPr>
          <p:grpSpPr bwMode="auto">
            <a:xfrm>
              <a:off x="3847059" y="5077697"/>
              <a:ext cx="369590" cy="344649"/>
              <a:chOff x="3838" y="2158"/>
              <a:chExt cx="489" cy="456"/>
            </a:xfrm>
          </p:grpSpPr>
          <p:sp>
            <p:nvSpPr>
              <p:cNvPr id="54"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5"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6" name="Group 4"/>
            <p:cNvGrpSpPr>
              <a:grpSpLocks noChangeAspect="1"/>
            </p:cNvGrpSpPr>
            <p:nvPr/>
          </p:nvGrpSpPr>
          <p:grpSpPr bwMode="auto">
            <a:xfrm>
              <a:off x="1793954" y="4878562"/>
              <a:ext cx="369590" cy="344649"/>
              <a:chOff x="3838" y="2158"/>
              <a:chExt cx="489" cy="456"/>
            </a:xfrm>
          </p:grpSpPr>
          <p:sp>
            <p:nvSpPr>
              <p:cNvPr id="57"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8"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9" name="Group 4"/>
            <p:cNvGrpSpPr>
              <a:grpSpLocks noChangeAspect="1"/>
            </p:cNvGrpSpPr>
            <p:nvPr/>
          </p:nvGrpSpPr>
          <p:grpSpPr bwMode="auto">
            <a:xfrm>
              <a:off x="3208364" y="5391840"/>
              <a:ext cx="369590" cy="344649"/>
              <a:chOff x="3838" y="2158"/>
              <a:chExt cx="489" cy="456"/>
            </a:xfrm>
          </p:grpSpPr>
          <p:sp>
            <p:nvSpPr>
              <p:cNvPr id="60"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1"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65" name="Group 4"/>
            <p:cNvGrpSpPr>
              <a:grpSpLocks noChangeAspect="1"/>
            </p:cNvGrpSpPr>
            <p:nvPr/>
          </p:nvGrpSpPr>
          <p:grpSpPr bwMode="auto">
            <a:xfrm>
              <a:off x="2423162" y="5661552"/>
              <a:ext cx="369590" cy="344649"/>
              <a:chOff x="3838" y="2158"/>
              <a:chExt cx="489" cy="456"/>
            </a:xfrm>
          </p:grpSpPr>
          <p:sp>
            <p:nvSpPr>
              <p:cNvPr id="66"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7"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79" name="Oval 78"/>
            <p:cNvSpPr/>
            <p:nvPr/>
          </p:nvSpPr>
          <p:spPr>
            <a:xfrm>
              <a:off x="1466851" y="3448049"/>
              <a:ext cx="3390900" cy="3090897"/>
            </a:xfrm>
            <a:prstGeom prst="ellipse">
              <a:avLst/>
            </a:prstGeom>
            <a:noFill/>
            <a:ln w="28575">
              <a:solidFill>
                <a:srgbClr val="EE3D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90" name="Freeform 9"/>
            <p:cNvSpPr>
              <a:spLocks noEditPoints="1"/>
            </p:cNvSpPr>
            <p:nvPr/>
          </p:nvSpPr>
          <p:spPr bwMode="auto">
            <a:xfrm>
              <a:off x="4020031" y="4048206"/>
              <a:ext cx="472307" cy="456541"/>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rgbClr val="EE3D8B"/>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91" name="Freeform 9"/>
            <p:cNvSpPr>
              <a:spLocks noEditPoints="1"/>
            </p:cNvSpPr>
            <p:nvPr/>
          </p:nvSpPr>
          <p:spPr bwMode="auto">
            <a:xfrm>
              <a:off x="3724557" y="5476559"/>
              <a:ext cx="472307" cy="456541"/>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rgbClr val="EE3D8B"/>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92" name="Freeform 9"/>
            <p:cNvSpPr>
              <a:spLocks noEditPoints="1"/>
            </p:cNvSpPr>
            <p:nvPr/>
          </p:nvSpPr>
          <p:spPr bwMode="auto">
            <a:xfrm>
              <a:off x="3161492" y="3715162"/>
              <a:ext cx="472307" cy="456541"/>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rgbClr val="EE3D8B"/>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93" name="Freeform 9"/>
            <p:cNvSpPr>
              <a:spLocks noEditPoints="1"/>
            </p:cNvSpPr>
            <p:nvPr/>
          </p:nvSpPr>
          <p:spPr bwMode="auto">
            <a:xfrm>
              <a:off x="4284134" y="4849426"/>
              <a:ext cx="472307" cy="456541"/>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rgbClr val="EE3D8B"/>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94" name="Freeform 9"/>
            <p:cNvSpPr>
              <a:spLocks noEditPoints="1"/>
            </p:cNvSpPr>
            <p:nvPr/>
          </p:nvSpPr>
          <p:spPr bwMode="auto">
            <a:xfrm>
              <a:off x="2804114" y="4736740"/>
              <a:ext cx="472307" cy="456541"/>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rgbClr val="EE3D8B"/>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95" name="Freeform 9"/>
            <p:cNvSpPr>
              <a:spLocks noEditPoints="1"/>
            </p:cNvSpPr>
            <p:nvPr/>
          </p:nvSpPr>
          <p:spPr bwMode="auto">
            <a:xfrm>
              <a:off x="2257827" y="4523331"/>
              <a:ext cx="472307" cy="456541"/>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rgbClr val="EE3D8B"/>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96" name="Freeform 9"/>
            <p:cNvSpPr>
              <a:spLocks noEditPoints="1"/>
            </p:cNvSpPr>
            <p:nvPr/>
          </p:nvSpPr>
          <p:spPr bwMode="auto">
            <a:xfrm>
              <a:off x="1868730" y="5439367"/>
              <a:ext cx="472307" cy="456541"/>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rgbClr val="EE3D8B"/>
            </a:solidFill>
            <a:ln>
              <a:noFill/>
            </a:ln>
          </p:spPr>
          <p:txBody>
            <a:bodyPr vert="horz" wrap="square" lIns="91440" tIns="45720" rIns="91440" bIns="45720" numCol="1" anchor="t" anchorCtr="0" compatLnSpc="1">
              <a:prstTxWarp prst="textNoShape">
                <a:avLst/>
              </a:prstTxWarp>
            </a:bodyPr>
            <a:lstStyle/>
            <a:p>
              <a:endParaRPr lang="es-ES" dirty="0"/>
            </a:p>
          </p:txBody>
        </p:sp>
      </p:grpSp>
      <p:sp>
        <p:nvSpPr>
          <p:cNvPr id="98" name="Content Placeholder 7"/>
          <p:cNvSpPr txBox="1">
            <a:spLocks/>
          </p:cNvSpPr>
          <p:nvPr/>
        </p:nvSpPr>
        <p:spPr bwMode="gray">
          <a:xfrm>
            <a:off x="477357" y="3063970"/>
            <a:ext cx="5056863" cy="17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ts val="1700"/>
              </a:lnSpc>
              <a:spcAft>
                <a:spcPct val="5000"/>
              </a:spcAft>
              <a:buNone/>
            </a:pPr>
            <a:r>
              <a:rPr lang="es-ES" sz="1400" b="1" kern="0" dirty="0">
                <a:solidFill>
                  <a:srgbClr val="EE3D8B"/>
                </a:solidFill>
              </a:rPr>
              <a:t>Ejemplo: </a:t>
            </a:r>
            <a:r>
              <a:rPr lang="es-ES" sz="1400" kern="0" dirty="0"/>
              <a:t>varios siniestros a raíz de un terremoto. Todos los siniestros se agregan en una sola reclamación.</a:t>
            </a:r>
          </a:p>
        </p:txBody>
      </p:sp>
      <p:sp>
        <p:nvSpPr>
          <p:cNvPr id="100" name="Rectangle 99"/>
          <p:cNvSpPr/>
          <p:nvPr/>
        </p:nvSpPr>
        <p:spPr>
          <a:xfrm>
            <a:off x="6425489" y="4354491"/>
            <a:ext cx="2244436" cy="561708"/>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FFFFFF"/>
                </a:solidFill>
                <a:effectLst/>
                <a:uLnTx/>
                <a:uFillTx/>
                <a:latin typeface="Arial" panose="020B0604020202020204"/>
                <a:ea typeface="+mn-ea"/>
                <a:cs typeface="+mn-cs"/>
              </a:rPr>
              <a:t>USD 5.5m</a:t>
            </a:r>
          </a:p>
        </p:txBody>
      </p:sp>
      <p:sp>
        <p:nvSpPr>
          <p:cNvPr id="101" name="Rectangle 100"/>
          <p:cNvSpPr/>
          <p:nvPr/>
        </p:nvSpPr>
        <p:spPr>
          <a:xfrm>
            <a:off x="6425489" y="4918865"/>
            <a:ext cx="2244436" cy="445393"/>
          </a:xfrm>
          <a:prstGeom prst="rect">
            <a:avLst/>
          </a:prstGeom>
          <a:pattFill prst="wdUpDiag">
            <a:fgClr>
              <a:srgbClr val="EE3D8B"/>
            </a:fgClr>
            <a:bgClr>
              <a:srgbClr val="FFFFFF"/>
            </a:bgClr>
          </a:patt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102" name="Rectangle 101"/>
          <p:cNvSpPr/>
          <p:nvPr/>
        </p:nvSpPr>
        <p:spPr>
          <a:xfrm>
            <a:off x="6425488" y="3613711"/>
            <a:ext cx="2244436" cy="726610"/>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FFFFFF"/>
                </a:solidFill>
                <a:effectLst/>
                <a:uLnTx/>
                <a:uFillTx/>
                <a:latin typeface="Arial" panose="020B0604020202020204"/>
                <a:ea typeface="+mn-ea"/>
                <a:cs typeface="+mn-cs"/>
              </a:rPr>
              <a:t>USD 4m</a:t>
            </a:r>
          </a:p>
        </p:txBody>
      </p:sp>
      <p:sp>
        <p:nvSpPr>
          <p:cNvPr id="103" name="Rectangle 102"/>
          <p:cNvSpPr/>
          <p:nvPr/>
        </p:nvSpPr>
        <p:spPr>
          <a:xfrm>
            <a:off x="6725673" y="5019946"/>
            <a:ext cx="1604357" cy="243232"/>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FFFFFF"/>
                </a:solidFill>
                <a:effectLst/>
                <a:uLnTx/>
                <a:uFillTx/>
                <a:latin typeface="Arial" panose="020B0604020202020204"/>
                <a:ea typeface="+mn-ea"/>
                <a:cs typeface="+mn-cs"/>
              </a:rPr>
              <a:t>USD 500k Retención</a:t>
            </a:r>
          </a:p>
        </p:txBody>
      </p:sp>
      <p:sp>
        <p:nvSpPr>
          <p:cNvPr id="104" name="Rectangle 103"/>
          <p:cNvSpPr/>
          <p:nvPr/>
        </p:nvSpPr>
        <p:spPr>
          <a:xfrm>
            <a:off x="6425489" y="2788506"/>
            <a:ext cx="2244436" cy="817722"/>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FFFFFF"/>
                </a:solidFill>
                <a:effectLst/>
                <a:uLnTx/>
                <a:uFillTx/>
                <a:latin typeface="Arial" panose="020B0604020202020204"/>
                <a:ea typeface="+mn-ea"/>
                <a:cs typeface="+mn-cs"/>
              </a:rPr>
              <a:t>USD 5m</a:t>
            </a:r>
          </a:p>
        </p:txBody>
      </p:sp>
      <p:sp>
        <p:nvSpPr>
          <p:cNvPr id="106" name="Rectangle 105"/>
          <p:cNvSpPr/>
          <p:nvPr/>
        </p:nvSpPr>
        <p:spPr>
          <a:xfrm>
            <a:off x="6425489" y="1229905"/>
            <a:ext cx="2244436" cy="1550288"/>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FFFFFF"/>
                </a:solidFill>
                <a:effectLst/>
                <a:uLnTx/>
                <a:uFillTx/>
                <a:latin typeface="Arial" panose="020B0604020202020204"/>
                <a:ea typeface="+mn-ea"/>
                <a:cs typeface="+mn-cs"/>
              </a:rPr>
              <a:t>USD 10m</a:t>
            </a:r>
          </a:p>
        </p:txBody>
      </p:sp>
      <p:sp>
        <p:nvSpPr>
          <p:cNvPr id="107" name="TextBox 106"/>
          <p:cNvSpPr txBox="1"/>
          <p:nvPr/>
        </p:nvSpPr>
        <p:spPr>
          <a:xfrm>
            <a:off x="4541623" y="3672089"/>
            <a:ext cx="1154937" cy="215444"/>
          </a:xfrm>
          <a:prstGeom prst="rect">
            <a:avLst/>
          </a:prstGeom>
          <a:noFill/>
        </p:spPr>
        <p:txBody>
          <a:bodyPr wrap="square" lIns="0" tIns="0" rIns="0" bIns="0" rtlCol="0">
            <a:spAutoFit/>
          </a:bodyPr>
          <a:lstStyle/>
          <a:p>
            <a:pPr algn="ctr"/>
            <a:r>
              <a:rPr lang="es-ES" sz="1400" dirty="0">
                <a:solidFill>
                  <a:srgbClr val="EE3D8B"/>
                </a:solidFill>
              </a:rPr>
              <a:t>1 reclamación</a:t>
            </a:r>
          </a:p>
        </p:txBody>
      </p:sp>
      <p:cxnSp>
        <p:nvCxnSpPr>
          <p:cNvPr id="108" name="Straight Arrow Connector 107"/>
          <p:cNvCxnSpPr/>
          <p:nvPr/>
        </p:nvCxnSpPr>
        <p:spPr>
          <a:xfrm flipV="1">
            <a:off x="4088093" y="3788263"/>
            <a:ext cx="461297" cy="117203"/>
          </a:xfrm>
          <a:prstGeom prst="straightConnector1">
            <a:avLst/>
          </a:prstGeom>
          <a:ln w="12700">
            <a:solidFill>
              <a:srgbClr val="EE3D8B"/>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6347745" y="693005"/>
            <a:ext cx="2399921" cy="355768"/>
          </a:xfrm>
          <a:prstGeom prst="rect">
            <a:avLst/>
          </a:pr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dirty="0">
                <a:ln>
                  <a:noFill/>
                </a:ln>
                <a:solidFill>
                  <a:srgbClr val="FFFFFF"/>
                </a:solidFill>
                <a:effectLst/>
                <a:uLnTx/>
                <a:uFillTx/>
                <a:latin typeface="Arial" panose="020B0604020202020204"/>
                <a:ea typeface="+mn-ea"/>
                <a:cs typeface="+mn-cs"/>
              </a:rPr>
              <a:t>Estructura ejemplo</a:t>
            </a:r>
          </a:p>
        </p:txBody>
      </p:sp>
    </p:spTree>
    <p:extLst>
      <p:ext uri="{BB962C8B-B14F-4D97-AF65-F5344CB8AC3E}">
        <p14:creationId xmlns:p14="http://schemas.microsoft.com/office/powerpoint/2010/main" val="399414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Definición</a:t>
            </a:r>
            <a:r>
              <a:rPr lang="en-GB" dirty="0"/>
              <a:t> de </a:t>
            </a:r>
            <a:r>
              <a:rPr lang="en-GB" dirty="0" err="1"/>
              <a:t>Riesgo</a:t>
            </a:r>
            <a:endParaRPr lang="en-GB" dirty="0"/>
          </a:p>
        </p:txBody>
      </p:sp>
      <p:sp>
        <p:nvSpPr>
          <p:cNvPr id="3" name="Text Placeholder 2"/>
          <p:cNvSpPr>
            <a:spLocks noGrp="1"/>
          </p:cNvSpPr>
          <p:nvPr>
            <p:ph type="body" idx="1"/>
          </p:nvPr>
        </p:nvSpPr>
        <p:spPr/>
        <p:txBody>
          <a:bodyPr/>
          <a:lstStyle/>
          <a:p>
            <a:r>
              <a:rPr lang="en-GB" dirty="0"/>
              <a:t>3</a:t>
            </a:r>
          </a:p>
        </p:txBody>
      </p:sp>
    </p:spTree>
    <p:extLst>
      <p:ext uri="{BB962C8B-B14F-4D97-AF65-F5344CB8AC3E}">
        <p14:creationId xmlns:p14="http://schemas.microsoft.com/office/powerpoint/2010/main" val="417978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23" name="TextBox 22"/>
          <p:cNvSpPr txBox="1"/>
          <p:nvPr/>
        </p:nvSpPr>
        <p:spPr>
          <a:xfrm>
            <a:off x="457200" y="1576489"/>
            <a:ext cx="7315200" cy="2831544"/>
          </a:xfrm>
          <a:prstGeom prst="rect">
            <a:avLst/>
          </a:prstGeom>
          <a:noFill/>
        </p:spPr>
        <p:txBody>
          <a:bodyPr wrap="square" lIns="0" tIns="0" rIns="0" bIns="0" rtlCol="0" anchor="t">
            <a:spAutoFit/>
          </a:bodyPr>
          <a:lstStyle/>
          <a:p>
            <a:pPr marL="285750" lvl="0" indent="-285750">
              <a:spcAft>
                <a:spcPts val="1200"/>
              </a:spcAft>
              <a:buFont typeface="Arial" panose="020B0604020202020204" pitchFamily="34" charset="0"/>
              <a:buChar char="•"/>
            </a:pPr>
            <a:r>
              <a:rPr lang="es-ES" sz="1600" dirty="0"/>
              <a:t>Las definiciones por riesgo están completamente ligadas a la clase de negocio que están cubriendo. Hoy nos centraremos en contratos de propiedad.</a:t>
            </a:r>
          </a:p>
          <a:p>
            <a:pPr marL="285750" lvl="0" indent="-285750">
              <a:spcAft>
                <a:spcPts val="1200"/>
              </a:spcAft>
              <a:buFont typeface="Arial" panose="020B0604020202020204" pitchFamily="34" charset="0"/>
              <a:buChar char="•"/>
            </a:pPr>
            <a:r>
              <a:rPr lang="es-ES" sz="1600" dirty="0"/>
              <a:t>Las definiciones son esenciales para determinar qué se está cubriendo en el contrato y la responsabilidad del reasegurador.</a:t>
            </a:r>
          </a:p>
          <a:p>
            <a:pPr marL="285750" lvl="0" indent="-285750">
              <a:spcAft>
                <a:spcPts val="1200"/>
              </a:spcAft>
              <a:buFont typeface="Arial" panose="020B0604020202020204" pitchFamily="34" charset="0"/>
              <a:buChar char="•"/>
            </a:pPr>
            <a:r>
              <a:rPr lang="es-ES" sz="1600" dirty="0"/>
              <a:t>Una vez el riesgo está claramente definido y limitado, entonces podemos decidir qué cobertura es la más apropiada, si Por Riesgo o </a:t>
            </a:r>
            <a:r>
              <a:rPr lang="es-ES" sz="1600" dirty="0" err="1"/>
              <a:t>Catastrofica</a:t>
            </a:r>
            <a:r>
              <a:rPr lang="es-ES" sz="1600" dirty="0"/>
              <a:t>.</a:t>
            </a:r>
          </a:p>
          <a:p>
            <a:pPr marL="285750" lvl="0" indent="-285750">
              <a:spcAft>
                <a:spcPts val="1200"/>
              </a:spcAft>
              <a:buFont typeface="Arial" panose="020B0604020202020204" pitchFamily="34" charset="0"/>
              <a:buChar char="•"/>
            </a:pPr>
            <a:r>
              <a:rPr lang="es-ES" sz="1600" dirty="0"/>
              <a:t>Es práctica en el mercado utilizar el lenguaje “</a:t>
            </a:r>
            <a:r>
              <a:rPr lang="es-ES" sz="1600" i="1" dirty="0" err="1"/>
              <a:t>sole</a:t>
            </a:r>
            <a:r>
              <a:rPr lang="es-ES" sz="1600" i="1" dirty="0"/>
              <a:t> </a:t>
            </a:r>
            <a:r>
              <a:rPr lang="es-ES" sz="1600" i="1" dirty="0" err="1"/>
              <a:t>judge</a:t>
            </a:r>
            <a:r>
              <a:rPr lang="es-ES" sz="1600" dirty="0"/>
              <a:t>”.</a:t>
            </a:r>
          </a:p>
          <a:p>
            <a:pPr marL="285750" lvl="0" indent="-285750">
              <a:spcAft>
                <a:spcPts val="1200"/>
              </a:spcAft>
              <a:buFont typeface="Arial" panose="020B0604020202020204" pitchFamily="34" charset="0"/>
              <a:buChar char="•"/>
            </a:pPr>
            <a:r>
              <a:rPr lang="es-ES" sz="1600" dirty="0"/>
              <a:t>Existen otras definiciones que delimitan lo que puede considerarse un riesgo.</a:t>
            </a:r>
          </a:p>
        </p:txBody>
      </p:sp>
      <p:sp>
        <p:nvSpPr>
          <p:cNvPr id="103" name="Text Placeholder 4"/>
          <p:cNvSpPr>
            <a:spLocks noGrp="1"/>
          </p:cNvSpPr>
          <p:nvPr>
            <p:ph type="body" sz="half" idx="2"/>
          </p:nvPr>
        </p:nvSpPr>
        <p:spPr>
          <a:xfrm>
            <a:off x="485776" y="806807"/>
            <a:ext cx="11223624" cy="318476"/>
          </a:xfrm>
        </p:spPr>
        <p:txBody>
          <a:bodyPr/>
          <a:lstStyle/>
          <a:p>
            <a:r>
              <a:rPr lang="en-US" dirty="0" err="1"/>
              <a:t>Visión</a:t>
            </a:r>
            <a:r>
              <a:rPr lang="en-US" dirty="0"/>
              <a:t> general</a:t>
            </a:r>
          </a:p>
        </p:txBody>
      </p:sp>
      <p:grpSp>
        <p:nvGrpSpPr>
          <p:cNvPr id="9" name="Group 8"/>
          <p:cNvGrpSpPr/>
          <p:nvPr/>
        </p:nvGrpSpPr>
        <p:grpSpPr>
          <a:xfrm>
            <a:off x="8389314" y="1971208"/>
            <a:ext cx="2958240" cy="2951840"/>
            <a:chOff x="8209432" y="2546757"/>
            <a:chExt cx="2089500" cy="2106467"/>
          </a:xfrm>
        </p:grpSpPr>
        <p:sp>
          <p:nvSpPr>
            <p:cNvPr id="35" name="Oval 34"/>
            <p:cNvSpPr/>
            <p:nvPr/>
          </p:nvSpPr>
          <p:spPr>
            <a:xfrm>
              <a:off x="8209432" y="2546757"/>
              <a:ext cx="2089500" cy="2106467"/>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3" name="Freeform 78"/>
            <p:cNvSpPr>
              <a:spLocks noChangeAspect="1"/>
            </p:cNvSpPr>
            <p:nvPr/>
          </p:nvSpPr>
          <p:spPr bwMode="auto">
            <a:xfrm>
              <a:off x="8740205" y="2926845"/>
              <a:ext cx="1027953" cy="1277380"/>
            </a:xfrm>
            <a:custGeom>
              <a:avLst/>
              <a:gdLst>
                <a:gd name="T0" fmla="*/ 79 w 97"/>
                <a:gd name="T1" fmla="*/ 33 h 122"/>
                <a:gd name="T2" fmla="*/ 73 w 97"/>
                <a:gd name="T3" fmla="*/ 33 h 122"/>
                <a:gd name="T4" fmla="*/ 73 w 97"/>
                <a:gd name="T5" fmla="*/ 38 h 122"/>
                <a:gd name="T6" fmla="*/ 88 w 97"/>
                <a:gd name="T7" fmla="*/ 80 h 122"/>
                <a:gd name="T8" fmla="*/ 67 w 97"/>
                <a:gd name="T9" fmla="*/ 111 h 122"/>
                <a:gd name="T10" fmla="*/ 48 w 97"/>
                <a:gd name="T11" fmla="*/ 79 h 122"/>
                <a:gd name="T12" fmla="*/ 44 w 97"/>
                <a:gd name="T13" fmla="*/ 79 h 122"/>
                <a:gd name="T14" fmla="*/ 42 w 97"/>
                <a:gd name="T15" fmla="*/ 82 h 122"/>
                <a:gd name="T16" fmla="*/ 37 w 97"/>
                <a:gd name="T17" fmla="*/ 94 h 122"/>
                <a:gd name="T18" fmla="*/ 29 w 97"/>
                <a:gd name="T19" fmla="*/ 112 h 122"/>
                <a:gd name="T20" fmla="*/ 8 w 97"/>
                <a:gd name="T21" fmla="*/ 76 h 122"/>
                <a:gd name="T22" fmla="*/ 33 w 97"/>
                <a:gd name="T23" fmla="*/ 34 h 122"/>
                <a:gd name="T24" fmla="*/ 47 w 97"/>
                <a:gd name="T25" fmla="*/ 11 h 122"/>
                <a:gd name="T26" fmla="*/ 56 w 97"/>
                <a:gd name="T27" fmla="*/ 47 h 122"/>
                <a:gd name="T28" fmla="*/ 59 w 97"/>
                <a:gd name="T29" fmla="*/ 52 h 122"/>
                <a:gd name="T30" fmla="*/ 64 w 97"/>
                <a:gd name="T31" fmla="*/ 49 h 122"/>
                <a:gd name="T32" fmla="*/ 46 w 97"/>
                <a:gd name="T33" fmla="*/ 1 h 122"/>
                <a:gd name="T34" fmla="*/ 42 w 97"/>
                <a:gd name="T35" fmla="*/ 0 h 122"/>
                <a:gd name="T36" fmla="*/ 40 w 97"/>
                <a:gd name="T37" fmla="*/ 4 h 122"/>
                <a:gd name="T38" fmla="*/ 27 w 97"/>
                <a:gd name="T39" fmla="*/ 28 h 122"/>
                <a:gd name="T40" fmla="*/ 0 w 97"/>
                <a:gd name="T41" fmla="*/ 76 h 122"/>
                <a:gd name="T42" fmla="*/ 31 w 97"/>
                <a:gd name="T43" fmla="*/ 121 h 122"/>
                <a:gd name="T44" fmla="*/ 32 w 97"/>
                <a:gd name="T45" fmla="*/ 122 h 122"/>
                <a:gd name="T46" fmla="*/ 34 w 97"/>
                <a:gd name="T47" fmla="*/ 121 h 122"/>
                <a:gd name="T48" fmla="*/ 36 w 97"/>
                <a:gd name="T49" fmla="*/ 118 h 122"/>
                <a:gd name="T50" fmla="*/ 36 w 97"/>
                <a:gd name="T51" fmla="*/ 117 h 122"/>
                <a:gd name="T52" fmla="*/ 42 w 97"/>
                <a:gd name="T53" fmla="*/ 100 h 122"/>
                <a:gd name="T54" fmla="*/ 49 w 97"/>
                <a:gd name="T55" fmla="*/ 89 h 122"/>
                <a:gd name="T56" fmla="*/ 60 w 97"/>
                <a:gd name="T57" fmla="*/ 116 h 122"/>
                <a:gd name="T58" fmla="*/ 60 w 97"/>
                <a:gd name="T59" fmla="*/ 117 h 122"/>
                <a:gd name="T60" fmla="*/ 61 w 97"/>
                <a:gd name="T61" fmla="*/ 120 h 122"/>
                <a:gd name="T62" fmla="*/ 65 w 97"/>
                <a:gd name="T63" fmla="*/ 121 h 122"/>
                <a:gd name="T64" fmla="*/ 96 w 97"/>
                <a:gd name="T65" fmla="*/ 80 h 122"/>
                <a:gd name="T66" fmla="*/ 79 w 97"/>
                <a:gd name="T67"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122">
                  <a:moveTo>
                    <a:pt x="79" y="33"/>
                  </a:moveTo>
                  <a:cubicBezTo>
                    <a:pt x="77" y="31"/>
                    <a:pt x="75" y="31"/>
                    <a:pt x="73" y="33"/>
                  </a:cubicBezTo>
                  <a:cubicBezTo>
                    <a:pt x="71" y="34"/>
                    <a:pt x="71" y="36"/>
                    <a:pt x="73" y="38"/>
                  </a:cubicBezTo>
                  <a:cubicBezTo>
                    <a:pt x="79" y="46"/>
                    <a:pt x="89" y="61"/>
                    <a:pt x="88" y="80"/>
                  </a:cubicBezTo>
                  <a:cubicBezTo>
                    <a:pt x="87" y="93"/>
                    <a:pt x="79" y="105"/>
                    <a:pt x="67" y="111"/>
                  </a:cubicBezTo>
                  <a:cubicBezTo>
                    <a:pt x="66" y="100"/>
                    <a:pt x="60" y="85"/>
                    <a:pt x="48" y="79"/>
                  </a:cubicBezTo>
                  <a:cubicBezTo>
                    <a:pt x="47" y="78"/>
                    <a:pt x="46" y="78"/>
                    <a:pt x="44" y="79"/>
                  </a:cubicBezTo>
                  <a:cubicBezTo>
                    <a:pt x="43" y="80"/>
                    <a:pt x="43" y="81"/>
                    <a:pt x="42" y="82"/>
                  </a:cubicBezTo>
                  <a:cubicBezTo>
                    <a:pt x="42" y="87"/>
                    <a:pt x="40" y="91"/>
                    <a:pt x="37" y="94"/>
                  </a:cubicBezTo>
                  <a:cubicBezTo>
                    <a:pt x="32" y="99"/>
                    <a:pt x="30" y="105"/>
                    <a:pt x="29" y="112"/>
                  </a:cubicBezTo>
                  <a:cubicBezTo>
                    <a:pt x="14" y="104"/>
                    <a:pt x="8" y="89"/>
                    <a:pt x="8" y="76"/>
                  </a:cubicBezTo>
                  <a:cubicBezTo>
                    <a:pt x="8" y="57"/>
                    <a:pt x="27" y="39"/>
                    <a:pt x="33" y="34"/>
                  </a:cubicBezTo>
                  <a:cubicBezTo>
                    <a:pt x="40" y="28"/>
                    <a:pt x="45" y="20"/>
                    <a:pt x="47" y="11"/>
                  </a:cubicBezTo>
                  <a:cubicBezTo>
                    <a:pt x="60" y="24"/>
                    <a:pt x="56" y="47"/>
                    <a:pt x="56" y="47"/>
                  </a:cubicBezTo>
                  <a:cubicBezTo>
                    <a:pt x="56" y="50"/>
                    <a:pt x="57" y="52"/>
                    <a:pt x="59" y="52"/>
                  </a:cubicBezTo>
                  <a:cubicBezTo>
                    <a:pt x="61" y="52"/>
                    <a:pt x="64" y="51"/>
                    <a:pt x="64" y="49"/>
                  </a:cubicBezTo>
                  <a:cubicBezTo>
                    <a:pt x="64" y="47"/>
                    <a:pt x="69" y="15"/>
                    <a:pt x="46" y="1"/>
                  </a:cubicBezTo>
                  <a:cubicBezTo>
                    <a:pt x="45" y="0"/>
                    <a:pt x="43" y="0"/>
                    <a:pt x="42" y="0"/>
                  </a:cubicBezTo>
                  <a:cubicBezTo>
                    <a:pt x="41" y="1"/>
                    <a:pt x="40" y="2"/>
                    <a:pt x="40" y="4"/>
                  </a:cubicBezTo>
                  <a:cubicBezTo>
                    <a:pt x="39" y="14"/>
                    <a:pt x="35" y="22"/>
                    <a:pt x="27" y="28"/>
                  </a:cubicBezTo>
                  <a:cubicBezTo>
                    <a:pt x="21" y="34"/>
                    <a:pt x="0" y="54"/>
                    <a:pt x="0" y="76"/>
                  </a:cubicBezTo>
                  <a:cubicBezTo>
                    <a:pt x="0" y="93"/>
                    <a:pt x="9" y="114"/>
                    <a:pt x="31" y="121"/>
                  </a:cubicBezTo>
                  <a:cubicBezTo>
                    <a:pt x="31" y="122"/>
                    <a:pt x="32" y="122"/>
                    <a:pt x="32" y="122"/>
                  </a:cubicBezTo>
                  <a:cubicBezTo>
                    <a:pt x="33" y="122"/>
                    <a:pt x="34" y="121"/>
                    <a:pt x="34" y="121"/>
                  </a:cubicBezTo>
                  <a:cubicBezTo>
                    <a:pt x="35" y="120"/>
                    <a:pt x="36" y="119"/>
                    <a:pt x="36" y="118"/>
                  </a:cubicBezTo>
                  <a:cubicBezTo>
                    <a:pt x="36" y="117"/>
                    <a:pt x="36" y="117"/>
                    <a:pt x="36" y="117"/>
                  </a:cubicBezTo>
                  <a:cubicBezTo>
                    <a:pt x="36" y="110"/>
                    <a:pt x="39" y="104"/>
                    <a:pt x="42" y="100"/>
                  </a:cubicBezTo>
                  <a:cubicBezTo>
                    <a:pt x="45" y="97"/>
                    <a:pt x="48" y="93"/>
                    <a:pt x="49" y="89"/>
                  </a:cubicBezTo>
                  <a:cubicBezTo>
                    <a:pt x="56" y="96"/>
                    <a:pt x="60" y="108"/>
                    <a:pt x="60" y="116"/>
                  </a:cubicBezTo>
                  <a:cubicBezTo>
                    <a:pt x="60" y="117"/>
                    <a:pt x="60" y="117"/>
                    <a:pt x="60" y="117"/>
                  </a:cubicBezTo>
                  <a:cubicBezTo>
                    <a:pt x="60" y="118"/>
                    <a:pt x="60" y="120"/>
                    <a:pt x="61" y="120"/>
                  </a:cubicBezTo>
                  <a:cubicBezTo>
                    <a:pt x="62" y="121"/>
                    <a:pt x="64" y="121"/>
                    <a:pt x="65" y="121"/>
                  </a:cubicBezTo>
                  <a:cubicBezTo>
                    <a:pt x="82" y="115"/>
                    <a:pt x="95" y="98"/>
                    <a:pt x="96" y="80"/>
                  </a:cubicBezTo>
                  <a:cubicBezTo>
                    <a:pt x="97" y="59"/>
                    <a:pt x="86" y="42"/>
                    <a:pt x="79"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46459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23" name="TextBox 22"/>
          <p:cNvSpPr txBox="1"/>
          <p:nvPr/>
        </p:nvSpPr>
        <p:spPr>
          <a:xfrm>
            <a:off x="673509" y="3385623"/>
            <a:ext cx="11125201" cy="3539430"/>
          </a:xfrm>
          <a:prstGeom prst="rect">
            <a:avLst/>
          </a:prstGeom>
          <a:noFill/>
        </p:spPr>
        <p:txBody>
          <a:bodyPr wrap="square" lIns="0" tIns="0" rIns="0" bIns="0" rtlCol="0" anchor="t">
            <a:spAutoFit/>
          </a:bodyPr>
          <a:lstStyle/>
          <a:p>
            <a:pPr marL="285750" lvl="0" indent="-285750">
              <a:spcAft>
                <a:spcPts val="1200"/>
              </a:spcAft>
              <a:buFont typeface="Arial" panose="020B0604020202020204" pitchFamily="34" charset="0"/>
              <a:buChar char="•"/>
            </a:pPr>
            <a:r>
              <a:rPr lang="es-ES" sz="1600" dirty="0"/>
              <a:t>Es la definición que más comúnmente vemos en los contratos de reaseguro.</a:t>
            </a:r>
          </a:p>
          <a:p>
            <a:pPr marL="285750" lvl="0" indent="-285750">
              <a:spcAft>
                <a:spcPts val="1200"/>
              </a:spcAft>
              <a:buFont typeface="Arial" panose="020B0604020202020204" pitchFamily="34" charset="0"/>
              <a:buChar char="•"/>
            </a:pPr>
            <a:r>
              <a:rPr lang="es-ES" sz="1600" dirty="0"/>
              <a:t>Da completa potestad al reasegurado a identificar cada riesgo en cartera como uno o varios, sin directrices impuestas.</a:t>
            </a:r>
          </a:p>
          <a:p>
            <a:pPr marL="285750" lvl="0" indent="-285750">
              <a:spcAft>
                <a:spcPts val="1200"/>
              </a:spcAft>
              <a:buFont typeface="Arial" panose="020B0604020202020204" pitchFamily="34" charset="0"/>
              <a:buChar char="•"/>
            </a:pPr>
            <a:r>
              <a:rPr lang="es-ES" sz="1600" dirty="0"/>
              <a:t>¿Por qué el Reasegurado? Es la parte más familiarizada está con el riesgo subyacente, mientras que el Reasegurador puede que no lo esté tanto y le resulte más complicado determinar los límites de un riesgo individual.</a:t>
            </a:r>
          </a:p>
          <a:p>
            <a:pPr marL="285750" indent="-285750">
              <a:spcAft>
                <a:spcPts val="1200"/>
              </a:spcAft>
              <a:buFont typeface="Arial" panose="020B0604020202020204" pitchFamily="34" charset="0"/>
              <a:buChar char="•"/>
            </a:pPr>
            <a:r>
              <a:rPr lang="es-ES" sz="1600" dirty="0"/>
              <a:t>Ayuda a evitar litigios en tanto que la decisión recae en el reasegurado.</a:t>
            </a:r>
          </a:p>
          <a:p>
            <a:pPr marL="285750" lvl="0" indent="-285750">
              <a:spcAft>
                <a:spcPts val="1200"/>
              </a:spcAft>
              <a:buFont typeface="Arial" panose="020B0604020202020204" pitchFamily="34" charset="0"/>
              <a:buChar char="•"/>
            </a:pPr>
            <a:r>
              <a:rPr lang="es-ES" sz="1600" b="1" i="1" dirty="0">
                <a:solidFill>
                  <a:srgbClr val="EE3D8B"/>
                </a:solidFill>
              </a:rPr>
              <a:t>PERO…</a:t>
            </a:r>
            <a:r>
              <a:rPr lang="es-ES" sz="1600" dirty="0"/>
              <a:t> aplica el principio de </a:t>
            </a:r>
            <a:r>
              <a:rPr lang="es-ES" sz="1600" i="1" dirty="0" err="1"/>
              <a:t>utmost</a:t>
            </a:r>
            <a:r>
              <a:rPr lang="es-ES" sz="1600" i="1" dirty="0"/>
              <a:t> </a:t>
            </a:r>
            <a:r>
              <a:rPr lang="es-ES" sz="1600" i="1" dirty="0" err="1"/>
              <a:t>good</a:t>
            </a:r>
            <a:r>
              <a:rPr lang="es-ES" sz="1600" i="1" dirty="0"/>
              <a:t> </a:t>
            </a:r>
            <a:r>
              <a:rPr lang="es-ES" sz="1600" i="1" dirty="0" err="1"/>
              <a:t>faith</a:t>
            </a:r>
            <a:r>
              <a:rPr lang="es-ES" sz="1600" dirty="0"/>
              <a:t> o buena fe, lo que implica total transparencia frente al reasegurador y divulgación de aquellos hechos que se consideren materiales (apoyado por jurisprudencia </a:t>
            </a:r>
            <a:r>
              <a:rPr lang="it-IT" sz="1600" i="1" dirty="0"/>
              <a:t>Brown v. GIO Insurance Ltd.</a:t>
            </a:r>
            <a:r>
              <a:rPr lang="it-IT" sz="1600" dirty="0"/>
              <a:t>).</a:t>
            </a:r>
            <a:endParaRPr lang="es-ES" sz="1600" dirty="0"/>
          </a:p>
          <a:p>
            <a:pPr marL="285750" indent="-285750">
              <a:spcAft>
                <a:spcPts val="1200"/>
              </a:spcAft>
              <a:buFont typeface="Arial" panose="020B0604020202020204" pitchFamily="34" charset="0"/>
              <a:buChar char="•"/>
            </a:pPr>
            <a:r>
              <a:rPr lang="es-ES" sz="1600" dirty="0"/>
              <a:t>Muchos reaseguradores prefieren cláusulas que delimiten su responsabilidad y sí añaden ciertas directrices.</a:t>
            </a:r>
          </a:p>
          <a:p>
            <a:pPr marL="285750" lvl="0" indent="-285750">
              <a:spcAft>
                <a:spcPts val="1200"/>
              </a:spcAft>
              <a:buFont typeface="Arial" panose="020B0604020202020204" pitchFamily="34" charset="0"/>
              <a:buChar char="•"/>
            </a:pPr>
            <a:endParaRPr lang="es-ES" sz="1600" dirty="0"/>
          </a:p>
          <a:p>
            <a:pPr marL="285750" lvl="0" indent="-285750">
              <a:spcAft>
                <a:spcPts val="1200"/>
              </a:spcAft>
              <a:buFont typeface="Arial" panose="020B0604020202020204" pitchFamily="34" charset="0"/>
              <a:buChar char="•"/>
            </a:pPr>
            <a:endParaRPr lang="es-ES" sz="1600" dirty="0"/>
          </a:p>
        </p:txBody>
      </p:sp>
      <p:sp>
        <p:nvSpPr>
          <p:cNvPr id="103" name="Text Placeholder 4"/>
          <p:cNvSpPr>
            <a:spLocks noGrp="1"/>
          </p:cNvSpPr>
          <p:nvPr>
            <p:ph type="body" sz="half" idx="2"/>
          </p:nvPr>
        </p:nvSpPr>
        <p:spPr>
          <a:xfrm>
            <a:off x="485776" y="806807"/>
            <a:ext cx="11223624" cy="318476"/>
          </a:xfrm>
        </p:spPr>
        <p:txBody>
          <a:bodyPr/>
          <a:lstStyle/>
          <a:p>
            <a:r>
              <a:rPr lang="en-US" i="1" dirty="0"/>
              <a:t>Sole judge</a:t>
            </a:r>
          </a:p>
        </p:txBody>
      </p:sp>
      <p:sp>
        <p:nvSpPr>
          <p:cNvPr id="8" name="Freeform 7">
            <a:extLst>
              <a:ext uri="{FF2B5EF4-FFF2-40B4-BE49-F238E27FC236}">
                <a16:creationId xmlns:a16="http://schemas.microsoft.com/office/drawing/2014/main" id="{E7FD0E15-DB10-824C-AC46-720C9446D73A}"/>
              </a:ext>
            </a:extLst>
          </p:cNvPr>
          <p:cNvSpPr>
            <a:spLocks noChangeAspect="1"/>
          </p:cNvSpPr>
          <p:nvPr/>
        </p:nvSpPr>
        <p:spPr>
          <a:xfrm>
            <a:off x="1528903" y="1261578"/>
            <a:ext cx="741531" cy="629822"/>
          </a:xfrm>
          <a:custGeom>
            <a:avLst/>
            <a:gdLst>
              <a:gd name="connsiteX0" fmla="*/ 1000089 w 1110656"/>
              <a:gd name="connsiteY0" fmla="*/ 0 h 943340"/>
              <a:gd name="connsiteX1" fmla="*/ 1068667 w 1110656"/>
              <a:gd name="connsiteY1" fmla="*/ 0 h 943340"/>
              <a:gd name="connsiteX2" fmla="*/ 928878 w 1110656"/>
              <a:gd name="connsiteY2" fmla="*/ 480854 h 943340"/>
              <a:gd name="connsiteX3" fmla="*/ 1110656 w 1110656"/>
              <a:gd name="connsiteY3" fmla="*/ 480854 h 943340"/>
              <a:gd name="connsiteX4" fmla="*/ 1110656 w 1110656"/>
              <a:gd name="connsiteY4" fmla="*/ 943340 h 943340"/>
              <a:gd name="connsiteX5" fmla="*/ 591911 w 1110656"/>
              <a:gd name="connsiteY5" fmla="*/ 943340 h 943340"/>
              <a:gd name="connsiteX6" fmla="*/ 591911 w 1110656"/>
              <a:gd name="connsiteY6" fmla="*/ 536352 h 943340"/>
              <a:gd name="connsiteX7" fmla="*/ 408178 w 1110656"/>
              <a:gd name="connsiteY7" fmla="*/ 0 h 943340"/>
              <a:gd name="connsiteX8" fmla="*/ 476756 w 1110656"/>
              <a:gd name="connsiteY8" fmla="*/ 0 h 943340"/>
              <a:gd name="connsiteX9" fmla="*/ 336967 w 1110656"/>
              <a:gd name="connsiteY9" fmla="*/ 480854 h 943340"/>
              <a:gd name="connsiteX10" fmla="*/ 518745 w 1110656"/>
              <a:gd name="connsiteY10" fmla="*/ 480854 h 943340"/>
              <a:gd name="connsiteX11" fmla="*/ 518745 w 1110656"/>
              <a:gd name="connsiteY11" fmla="*/ 943340 h 943340"/>
              <a:gd name="connsiteX12" fmla="*/ 0 w 1110656"/>
              <a:gd name="connsiteY12" fmla="*/ 943340 h 943340"/>
              <a:gd name="connsiteX13" fmla="*/ 0 w 1110656"/>
              <a:gd name="connsiteY13" fmla="*/ 536352 h 9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0656" h="943340">
                <a:moveTo>
                  <a:pt x="1000089" y="0"/>
                </a:moveTo>
                <a:lnTo>
                  <a:pt x="1068667" y="0"/>
                </a:lnTo>
                <a:lnTo>
                  <a:pt x="928878" y="480854"/>
                </a:lnTo>
                <a:lnTo>
                  <a:pt x="1110656" y="480854"/>
                </a:lnTo>
                <a:lnTo>
                  <a:pt x="1110656" y="943340"/>
                </a:lnTo>
                <a:lnTo>
                  <a:pt x="591911" y="943340"/>
                </a:lnTo>
                <a:lnTo>
                  <a:pt x="591911" y="536352"/>
                </a:lnTo>
                <a:close/>
                <a:moveTo>
                  <a:pt x="408178" y="0"/>
                </a:moveTo>
                <a:lnTo>
                  <a:pt x="476756" y="0"/>
                </a:lnTo>
                <a:lnTo>
                  <a:pt x="336967" y="480854"/>
                </a:lnTo>
                <a:lnTo>
                  <a:pt x="518745" y="480854"/>
                </a:lnTo>
                <a:lnTo>
                  <a:pt x="518745" y="943340"/>
                </a:lnTo>
                <a:lnTo>
                  <a:pt x="0" y="943340"/>
                </a:lnTo>
                <a:lnTo>
                  <a:pt x="0" y="536352"/>
                </a:lnTo>
                <a:close/>
              </a:path>
            </a:pathLst>
          </a:custGeom>
          <a:solidFill>
            <a:srgbClr val="002C77"/>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Freeform 9">
            <a:extLst>
              <a:ext uri="{FF2B5EF4-FFF2-40B4-BE49-F238E27FC236}">
                <a16:creationId xmlns:a16="http://schemas.microsoft.com/office/drawing/2014/main" id="{EC8E3683-AB4F-A340-8E5E-497FFF617A16}"/>
              </a:ext>
            </a:extLst>
          </p:cNvPr>
          <p:cNvSpPr>
            <a:spLocks noChangeAspect="1"/>
          </p:cNvSpPr>
          <p:nvPr/>
        </p:nvSpPr>
        <p:spPr>
          <a:xfrm>
            <a:off x="9885529" y="1698370"/>
            <a:ext cx="749707" cy="629822"/>
          </a:xfrm>
          <a:custGeom>
            <a:avLst/>
            <a:gdLst>
              <a:gd name="connsiteX0" fmla="*/ 604157 w 1122902"/>
              <a:gd name="connsiteY0" fmla="*/ 0 h 943340"/>
              <a:gd name="connsiteX1" fmla="*/ 1122902 w 1122902"/>
              <a:gd name="connsiteY1" fmla="*/ 0 h 943340"/>
              <a:gd name="connsiteX2" fmla="*/ 1122902 w 1122902"/>
              <a:gd name="connsiteY2" fmla="*/ 406988 h 943340"/>
              <a:gd name="connsiteX3" fmla="*/ 714725 w 1122902"/>
              <a:gd name="connsiteY3" fmla="*/ 943340 h 943340"/>
              <a:gd name="connsiteX4" fmla="*/ 646146 w 1122902"/>
              <a:gd name="connsiteY4" fmla="*/ 943340 h 943340"/>
              <a:gd name="connsiteX5" fmla="*/ 785803 w 1122902"/>
              <a:gd name="connsiteY5" fmla="*/ 462354 h 943340"/>
              <a:gd name="connsiteX6" fmla="*/ 604157 w 1122902"/>
              <a:gd name="connsiteY6" fmla="*/ 462354 h 943340"/>
              <a:gd name="connsiteX7" fmla="*/ 0 w 1122902"/>
              <a:gd name="connsiteY7" fmla="*/ 0 h 943340"/>
              <a:gd name="connsiteX8" fmla="*/ 518745 w 1122902"/>
              <a:gd name="connsiteY8" fmla="*/ 0 h 943340"/>
              <a:gd name="connsiteX9" fmla="*/ 518745 w 1122902"/>
              <a:gd name="connsiteY9" fmla="*/ 406988 h 943340"/>
              <a:gd name="connsiteX10" fmla="*/ 110568 w 1122902"/>
              <a:gd name="connsiteY10" fmla="*/ 943340 h 943340"/>
              <a:gd name="connsiteX11" fmla="*/ 41989 w 1122902"/>
              <a:gd name="connsiteY11" fmla="*/ 943340 h 943340"/>
              <a:gd name="connsiteX12" fmla="*/ 181646 w 1122902"/>
              <a:gd name="connsiteY12" fmla="*/ 462354 h 943340"/>
              <a:gd name="connsiteX13" fmla="*/ 0 w 1122902"/>
              <a:gd name="connsiteY13" fmla="*/ 462354 h 9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902" h="943340">
                <a:moveTo>
                  <a:pt x="604157" y="0"/>
                </a:moveTo>
                <a:lnTo>
                  <a:pt x="1122902" y="0"/>
                </a:lnTo>
                <a:lnTo>
                  <a:pt x="1122902" y="406988"/>
                </a:lnTo>
                <a:lnTo>
                  <a:pt x="714725" y="943340"/>
                </a:lnTo>
                <a:lnTo>
                  <a:pt x="646146" y="943340"/>
                </a:lnTo>
                <a:lnTo>
                  <a:pt x="785803" y="462354"/>
                </a:lnTo>
                <a:lnTo>
                  <a:pt x="604157" y="462354"/>
                </a:lnTo>
                <a:close/>
                <a:moveTo>
                  <a:pt x="0" y="0"/>
                </a:moveTo>
                <a:lnTo>
                  <a:pt x="518745" y="0"/>
                </a:lnTo>
                <a:lnTo>
                  <a:pt x="518745" y="406988"/>
                </a:lnTo>
                <a:lnTo>
                  <a:pt x="110568" y="943340"/>
                </a:lnTo>
                <a:lnTo>
                  <a:pt x="41989" y="943340"/>
                </a:lnTo>
                <a:lnTo>
                  <a:pt x="181646" y="462354"/>
                </a:lnTo>
                <a:lnTo>
                  <a:pt x="0" y="462354"/>
                </a:lnTo>
                <a:close/>
              </a:path>
            </a:pathLst>
          </a:custGeom>
          <a:solidFill>
            <a:srgbClr val="002C77"/>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 name="TextBox 10"/>
          <p:cNvSpPr txBox="1"/>
          <p:nvPr/>
        </p:nvSpPr>
        <p:spPr>
          <a:xfrm>
            <a:off x="2577627" y="1698370"/>
            <a:ext cx="7116968" cy="246221"/>
          </a:xfrm>
          <a:prstGeom prst="rect">
            <a:avLst/>
          </a:prstGeom>
          <a:noFill/>
        </p:spPr>
        <p:txBody>
          <a:bodyPr wrap="square" lIns="0" tIns="0" rIns="0" bIns="0" rtlCol="0" anchor="t">
            <a:spAutoFit/>
          </a:bodyPr>
          <a:lstStyle/>
          <a:p>
            <a:pPr lvl="0">
              <a:spcAft>
                <a:spcPts val="1200"/>
              </a:spcAft>
            </a:pPr>
            <a:r>
              <a:rPr lang="es-ES" sz="1600" b="1" dirty="0">
                <a:solidFill>
                  <a:schemeClr val="accent1"/>
                </a:solidFill>
              </a:rPr>
              <a:t>The </a:t>
            </a:r>
            <a:r>
              <a:rPr lang="es-ES" sz="1600" b="1" dirty="0" err="1">
                <a:solidFill>
                  <a:schemeClr val="accent1"/>
                </a:solidFill>
              </a:rPr>
              <a:t>Reinsured</a:t>
            </a:r>
            <a:r>
              <a:rPr lang="es-ES" sz="1600" b="1" dirty="0">
                <a:solidFill>
                  <a:schemeClr val="accent1"/>
                </a:solidFill>
              </a:rPr>
              <a:t> </a:t>
            </a:r>
            <a:r>
              <a:rPr lang="es-ES" sz="1600" b="1" dirty="0" err="1">
                <a:solidFill>
                  <a:schemeClr val="accent1"/>
                </a:solidFill>
              </a:rPr>
              <a:t>shall</a:t>
            </a:r>
            <a:r>
              <a:rPr lang="es-ES" sz="1600" b="1" dirty="0">
                <a:solidFill>
                  <a:schemeClr val="accent1"/>
                </a:solidFill>
              </a:rPr>
              <a:t> be the </a:t>
            </a:r>
            <a:r>
              <a:rPr lang="es-ES" sz="1600" i="1" dirty="0" err="1">
                <a:solidFill>
                  <a:schemeClr val="accent1"/>
                </a:solidFill>
              </a:rPr>
              <a:t>sole</a:t>
            </a:r>
            <a:r>
              <a:rPr lang="es-ES" sz="1600" i="1" dirty="0">
                <a:solidFill>
                  <a:schemeClr val="accent1"/>
                </a:solidFill>
              </a:rPr>
              <a:t> </a:t>
            </a:r>
            <a:r>
              <a:rPr lang="es-ES" sz="1600" i="1" dirty="0" err="1">
                <a:solidFill>
                  <a:schemeClr val="accent1"/>
                </a:solidFill>
              </a:rPr>
              <a:t>judge</a:t>
            </a:r>
            <a:r>
              <a:rPr lang="es-ES" sz="1600" i="1" dirty="0">
                <a:solidFill>
                  <a:schemeClr val="accent1"/>
                </a:solidFill>
              </a:rPr>
              <a:t> </a:t>
            </a:r>
            <a:r>
              <a:rPr lang="es-ES" sz="1600" b="1" dirty="0">
                <a:solidFill>
                  <a:schemeClr val="accent1"/>
                </a:solidFill>
              </a:rPr>
              <a:t>as to </a:t>
            </a:r>
            <a:r>
              <a:rPr lang="es-ES" sz="1600" b="1" dirty="0" err="1">
                <a:solidFill>
                  <a:schemeClr val="accent1"/>
                </a:solidFill>
              </a:rPr>
              <a:t>what</a:t>
            </a:r>
            <a:r>
              <a:rPr lang="es-ES" sz="1600" b="1" dirty="0">
                <a:solidFill>
                  <a:schemeClr val="accent1"/>
                </a:solidFill>
              </a:rPr>
              <a:t> </a:t>
            </a:r>
            <a:r>
              <a:rPr lang="es-ES" sz="1600" b="1" dirty="0" err="1">
                <a:solidFill>
                  <a:schemeClr val="accent1"/>
                </a:solidFill>
              </a:rPr>
              <a:t>constitutes</a:t>
            </a:r>
            <a:r>
              <a:rPr lang="es-ES" sz="1600" b="1" dirty="0">
                <a:solidFill>
                  <a:schemeClr val="accent1"/>
                </a:solidFill>
              </a:rPr>
              <a:t> a single </a:t>
            </a:r>
            <a:r>
              <a:rPr lang="es-ES" sz="1600" b="1" dirty="0" err="1">
                <a:solidFill>
                  <a:schemeClr val="accent1"/>
                </a:solidFill>
              </a:rPr>
              <a:t>risk</a:t>
            </a:r>
            <a:r>
              <a:rPr lang="es-ES" sz="1600" b="1" dirty="0">
                <a:solidFill>
                  <a:schemeClr val="accent1"/>
                </a:solidFill>
              </a:rPr>
              <a:t>.</a:t>
            </a:r>
          </a:p>
        </p:txBody>
      </p:sp>
      <p:grpSp>
        <p:nvGrpSpPr>
          <p:cNvPr id="12" name="Group 11">
            <a:extLst>
              <a:ext uri="{FF2B5EF4-FFF2-40B4-BE49-F238E27FC236}">
                <a16:creationId xmlns:a16="http://schemas.microsoft.com/office/drawing/2014/main" id="{4F037E61-8F88-3C46-9B5A-B067C7D49147}"/>
              </a:ext>
            </a:extLst>
          </p:cNvPr>
          <p:cNvGrpSpPr/>
          <p:nvPr/>
        </p:nvGrpSpPr>
        <p:grpSpPr>
          <a:xfrm>
            <a:off x="6636763" y="2464406"/>
            <a:ext cx="3968977" cy="135027"/>
            <a:chOff x="7395019" y="2910068"/>
            <a:chExt cx="3968977" cy="135027"/>
          </a:xfrm>
        </p:grpSpPr>
        <p:sp>
          <p:nvSpPr>
            <p:cNvPr id="13" name="Isosceles Triangle 60">
              <a:extLst>
                <a:ext uri="{FF2B5EF4-FFF2-40B4-BE49-F238E27FC236}">
                  <a16:creationId xmlns:a16="http://schemas.microsoft.com/office/drawing/2014/main" id="{301B2A4F-4E79-6049-AD12-FBCC7CBEB1FF}"/>
                </a:ext>
              </a:extLst>
            </p:cNvPr>
            <p:cNvSpPr/>
            <p:nvPr/>
          </p:nvSpPr>
          <p:spPr>
            <a:xfrm rot="10800000">
              <a:off x="10911957" y="2910068"/>
              <a:ext cx="215759" cy="135027"/>
            </a:xfrm>
            <a:prstGeom prst="triangle">
              <a:avLst/>
            </a:prstGeom>
            <a:solidFill>
              <a:srgbClr val="565656"/>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865"/>
                </a:solidFill>
                <a:effectLst/>
                <a:uLnTx/>
                <a:uFillTx/>
                <a:latin typeface="Arial" panose="020B0604020202020204"/>
                <a:ea typeface="+mn-ea"/>
                <a:cs typeface="+mn-cs"/>
              </a:endParaRPr>
            </a:p>
          </p:txBody>
        </p:sp>
        <p:cxnSp>
          <p:nvCxnSpPr>
            <p:cNvPr id="14" name="Straight Connector 13">
              <a:extLst>
                <a:ext uri="{FF2B5EF4-FFF2-40B4-BE49-F238E27FC236}">
                  <a16:creationId xmlns:a16="http://schemas.microsoft.com/office/drawing/2014/main" id="{A70EC0DD-D8E4-7643-A374-ABA802E033A4}"/>
                </a:ext>
              </a:extLst>
            </p:cNvPr>
            <p:cNvCxnSpPr/>
            <p:nvPr/>
          </p:nvCxnSpPr>
          <p:spPr>
            <a:xfrm>
              <a:off x="7395019" y="2910068"/>
              <a:ext cx="3968977" cy="0"/>
            </a:xfrm>
            <a:prstGeom prst="line">
              <a:avLst/>
            </a:prstGeom>
            <a:noFill/>
            <a:ln w="19050" cap="flat" cmpd="sng" algn="ctr">
              <a:solidFill>
                <a:srgbClr val="565656"/>
              </a:solidFill>
              <a:prstDash val="solid"/>
            </a:ln>
            <a:effectLst/>
          </p:spPr>
        </p:cxnSp>
      </p:grpSp>
      <p:sp>
        <p:nvSpPr>
          <p:cNvPr id="15" name="TextBox 14"/>
          <p:cNvSpPr txBox="1"/>
          <p:nvPr/>
        </p:nvSpPr>
        <p:spPr>
          <a:xfrm>
            <a:off x="6636763" y="2507459"/>
            <a:ext cx="3968977" cy="646331"/>
          </a:xfrm>
          <a:prstGeom prst="rect">
            <a:avLst/>
          </a:prstGeom>
          <a:noFill/>
        </p:spPr>
        <p:txBody>
          <a:bodyPr wrap="square" lIns="0" tIns="0" rIns="0" bIns="0" rtlCol="0" anchor="t">
            <a:spAutoFit/>
          </a:bodyPr>
          <a:lstStyle/>
          <a:p>
            <a:pPr lvl="0"/>
            <a:r>
              <a:rPr lang="es-ES" sz="1400" b="1" dirty="0">
                <a:solidFill>
                  <a:schemeClr val="tx2"/>
                </a:solidFill>
              </a:rPr>
              <a:t>Traducción:</a:t>
            </a:r>
          </a:p>
          <a:p>
            <a:pPr lvl="0">
              <a:spcAft>
                <a:spcPts val="1200"/>
              </a:spcAft>
            </a:pPr>
            <a:r>
              <a:rPr lang="es-ES" sz="1400" dirty="0">
                <a:solidFill>
                  <a:schemeClr val="tx2"/>
                </a:solidFill>
              </a:rPr>
              <a:t>«El Reasegurado será el único que tendrá derecho a determinar lo que constituye un riesgo»</a:t>
            </a:r>
          </a:p>
        </p:txBody>
      </p:sp>
    </p:spTree>
    <p:extLst>
      <p:ext uri="{BB962C8B-B14F-4D97-AF65-F5344CB8AC3E}">
        <p14:creationId xmlns:p14="http://schemas.microsoft.com/office/powerpoint/2010/main" val="354996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103" name="Text Placeholder 4"/>
          <p:cNvSpPr>
            <a:spLocks noGrp="1"/>
          </p:cNvSpPr>
          <p:nvPr>
            <p:ph type="body" sz="half" idx="2"/>
          </p:nvPr>
        </p:nvSpPr>
        <p:spPr>
          <a:xfrm>
            <a:off x="485776" y="806807"/>
            <a:ext cx="11223624" cy="318476"/>
          </a:xfrm>
          <a:ln>
            <a:noFill/>
          </a:ln>
        </p:spPr>
        <p:txBody>
          <a:bodyPr/>
          <a:lstStyle/>
          <a:p>
            <a:r>
              <a:rPr lang="en-US" dirty="0" err="1"/>
              <a:t>Alternativas</a:t>
            </a:r>
            <a:r>
              <a:rPr lang="en-US" dirty="0"/>
              <a:t> (</a:t>
            </a:r>
            <a:r>
              <a:rPr lang="en-US" dirty="0" err="1"/>
              <a:t>Propiedad</a:t>
            </a:r>
            <a:r>
              <a:rPr lang="en-US" dirty="0"/>
              <a:t>)</a:t>
            </a:r>
          </a:p>
        </p:txBody>
      </p:sp>
      <p:sp>
        <p:nvSpPr>
          <p:cNvPr id="2" name="TextBox 1">
            <a:extLst>
              <a:ext uri="{FF2B5EF4-FFF2-40B4-BE49-F238E27FC236}">
                <a16:creationId xmlns:a16="http://schemas.microsoft.com/office/drawing/2014/main" id="{D15BEEEA-BB74-432D-B9E2-BB95B80E99DD}"/>
              </a:ext>
            </a:extLst>
          </p:cNvPr>
          <p:cNvSpPr txBox="1"/>
          <p:nvPr/>
        </p:nvSpPr>
        <p:spPr>
          <a:xfrm>
            <a:off x="457200" y="1576489"/>
            <a:ext cx="6770848" cy="3508653"/>
          </a:xfrm>
          <a:prstGeom prst="rect">
            <a:avLst/>
          </a:prstGeom>
          <a:noFill/>
        </p:spPr>
        <p:txBody>
          <a:bodyPr wrap="square" lIns="0" tIns="0" rIns="0" bIns="0" rtlCol="0">
            <a:spAutoFit/>
          </a:bodyPr>
          <a:lstStyle/>
          <a:p>
            <a:pPr algn="l"/>
            <a:r>
              <a:rPr lang="es-ES" sz="1400" b="1" u="sng" dirty="0"/>
              <a:t>DEFINICIÓN DE "RIESGO“</a:t>
            </a:r>
          </a:p>
          <a:p>
            <a:pPr algn="l"/>
            <a:endParaRPr lang="es-ES" sz="1400" dirty="0"/>
          </a:p>
          <a:p>
            <a:pPr algn="just"/>
            <a:r>
              <a:rPr lang="es-ES" sz="1400" dirty="0"/>
              <a:t>El Reasegurado será el único juez en cuanto a lo que constituye un único riesgo. No obstante, para los efectos de este Contrato, un único riesgo se basará en las siguientes directrices (indicativas, no garantizadas): </a:t>
            </a:r>
          </a:p>
          <a:p>
            <a:pPr algn="just"/>
            <a:endParaRPr lang="es-ES" sz="1400" dirty="0"/>
          </a:p>
          <a:p>
            <a:pPr marL="452438" indent="-452438" algn="just">
              <a:buAutoNum type="arabicPeriod"/>
            </a:pPr>
            <a:r>
              <a:rPr lang="es-ES" sz="1400" dirty="0"/>
              <a:t>Un edificio y todo su contenido, </a:t>
            </a:r>
            <a:r>
              <a:rPr lang="es-ES" sz="1400" i="1" dirty="0">
                <a:solidFill>
                  <a:srgbClr val="FF8C00"/>
                </a:solidFill>
              </a:rPr>
              <a:t>independientemente del número de asegurados o de las pólizas existentes</a:t>
            </a:r>
            <a:r>
              <a:rPr lang="es-ES" sz="1400" dirty="0"/>
              <a:t>, incluida la interrupción de negocio, que se considera un solo riesgo. </a:t>
            </a:r>
          </a:p>
          <a:p>
            <a:pPr algn="just"/>
            <a:endParaRPr lang="es-ES" sz="1400" dirty="0"/>
          </a:p>
          <a:p>
            <a:pPr marL="446088" indent="-446088" algn="just"/>
            <a:r>
              <a:rPr lang="es-ES" sz="1400" dirty="0"/>
              <a:t>2. 	En el caso de riesgos industriales o comerciales con dos o más edificios y su contenido situados en la misma ubicación general (en el mismo emplazamiento), al inicio del Contrato</a:t>
            </a:r>
            <a:r>
              <a:rPr lang="es-ES" sz="1400" i="1" dirty="0"/>
              <a:t>, </a:t>
            </a:r>
            <a:r>
              <a:rPr lang="es-ES" sz="1400" i="1" dirty="0">
                <a:solidFill>
                  <a:srgbClr val="FF8C00"/>
                </a:solidFill>
              </a:rPr>
              <a:t>el Reasegurado deberá 	identificar los edificios individuales, su contenido y la interrupción de negocio, los cuales se considerarán conjuntamente como un único riesgo</a:t>
            </a:r>
            <a:r>
              <a:rPr lang="es-ES" sz="1400" dirty="0"/>
              <a:t>. En caso contrario, se especifica que cada edificio y su contenido se considerará un riesgo separado</a:t>
            </a:r>
            <a:r>
              <a:rPr lang="es-ES" dirty="0"/>
              <a:t>. </a:t>
            </a:r>
            <a:endParaRPr lang="en-GB" dirty="0" err="1"/>
          </a:p>
        </p:txBody>
      </p:sp>
      <p:sp>
        <p:nvSpPr>
          <p:cNvPr id="6" name="Rectangle 5"/>
          <p:cNvSpPr/>
          <p:nvPr/>
        </p:nvSpPr>
        <p:spPr>
          <a:xfrm>
            <a:off x="7976212" y="1"/>
            <a:ext cx="4260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7" name="Rectangle 6"/>
          <p:cNvSpPr/>
          <p:nvPr/>
        </p:nvSpPr>
        <p:spPr>
          <a:xfrm>
            <a:off x="8383836" y="2132271"/>
            <a:ext cx="3302816" cy="1857945"/>
          </a:xfrm>
          <a:prstGeom prst="rect">
            <a:avLst/>
          </a:prstGeom>
        </p:spPr>
        <p:txBody>
          <a:bodyPr wrap="square">
            <a:spAutoFit/>
          </a:bodyPr>
          <a:lstStyle/>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Esta definición se introdujo después de una conflagración en una fábrica muy grande que tenía varios asegurados.</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Esta definición permitió al Reasegurado recuperar de su </a:t>
            </a:r>
            <a:r>
              <a:rPr lang="es-ES" sz="1400" kern="0" dirty="0" err="1">
                <a:solidFill>
                  <a:schemeClr val="accent1"/>
                </a:solidFill>
              </a:rPr>
              <a:t>Risk</a:t>
            </a:r>
            <a:r>
              <a:rPr lang="es-ES" sz="1400" kern="0" dirty="0">
                <a:solidFill>
                  <a:schemeClr val="accent1"/>
                </a:solidFill>
              </a:rPr>
              <a:t> XL el siniestro como uno solo </a:t>
            </a:r>
          </a:p>
        </p:txBody>
      </p:sp>
    </p:spTree>
    <p:extLst>
      <p:ext uri="{BB962C8B-B14F-4D97-AF65-F5344CB8AC3E}">
        <p14:creationId xmlns:p14="http://schemas.microsoft.com/office/powerpoint/2010/main" val="12352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103" name="Text Placeholder 4"/>
          <p:cNvSpPr>
            <a:spLocks noGrp="1"/>
          </p:cNvSpPr>
          <p:nvPr>
            <p:ph type="body" sz="half" idx="2"/>
          </p:nvPr>
        </p:nvSpPr>
        <p:spPr>
          <a:xfrm>
            <a:off x="485776" y="806807"/>
            <a:ext cx="11223624" cy="318476"/>
          </a:xfrm>
        </p:spPr>
        <p:txBody>
          <a:bodyPr/>
          <a:lstStyle/>
          <a:p>
            <a:r>
              <a:rPr lang="en-US" dirty="0" err="1"/>
              <a:t>Alternativas</a:t>
            </a:r>
            <a:endParaRPr lang="en-US" dirty="0"/>
          </a:p>
        </p:txBody>
      </p:sp>
      <p:sp>
        <p:nvSpPr>
          <p:cNvPr id="2" name="TextBox 1">
            <a:extLst>
              <a:ext uri="{FF2B5EF4-FFF2-40B4-BE49-F238E27FC236}">
                <a16:creationId xmlns:a16="http://schemas.microsoft.com/office/drawing/2014/main" id="{E854AADC-D8B6-44D6-96B1-C6E90EC9EC5F}"/>
              </a:ext>
            </a:extLst>
          </p:cNvPr>
          <p:cNvSpPr txBox="1"/>
          <p:nvPr/>
        </p:nvSpPr>
        <p:spPr>
          <a:xfrm>
            <a:off x="2309358" y="1563664"/>
            <a:ext cx="7547882" cy="4001095"/>
          </a:xfrm>
          <a:prstGeom prst="rect">
            <a:avLst/>
          </a:prstGeom>
          <a:noFill/>
        </p:spPr>
        <p:txBody>
          <a:bodyPr wrap="square" lIns="0" tIns="0" rIns="0" bIns="0" rtlCol="0">
            <a:spAutoFit/>
          </a:bodyPr>
          <a:lstStyle/>
          <a:p>
            <a:pPr algn="l"/>
            <a:r>
              <a:rPr lang="es-ES" sz="1200" b="1" u="sng" dirty="0"/>
              <a:t>DEFINICIÓN DE "RIESGO"</a:t>
            </a:r>
            <a:r>
              <a:rPr lang="es-ES" sz="1200" b="1" dirty="0"/>
              <a:t>   </a:t>
            </a:r>
          </a:p>
          <a:p>
            <a:pPr algn="l"/>
            <a:endParaRPr lang="es-ES" sz="1200" b="1" dirty="0"/>
          </a:p>
          <a:p>
            <a:pPr algn="just"/>
            <a:r>
              <a:rPr lang="es-ES" sz="1400" dirty="0"/>
              <a:t>El Reasegurado será el único que tendrá derecho a determinar lo que constituye un riesgo siempre que: </a:t>
            </a:r>
          </a:p>
          <a:p>
            <a:pPr algn="just"/>
            <a:endParaRPr lang="es-ES" sz="1400" dirty="0"/>
          </a:p>
          <a:p>
            <a:pPr marL="228600" indent="-228600" algn="just">
              <a:buFont typeface="+mj-lt"/>
              <a:buAutoNum type="arabicPeriod"/>
            </a:pPr>
            <a:r>
              <a:rPr lang="es-ES" sz="1400" dirty="0"/>
              <a:t>Un riesgo nunca sea menor que todos los valores asegurables dentro de las paredes exteriores y bajo un mismo techo, </a:t>
            </a:r>
            <a:r>
              <a:rPr lang="es-ES" sz="1400" i="1" dirty="0">
                <a:solidFill>
                  <a:srgbClr val="FF8C00"/>
                </a:solidFill>
              </a:rPr>
              <a:t>independientemente de las divisiones de incendio, del número de Pólizas involucradas y de si hay uno, varios o asegurados nombrados involucrados en dicho riesgo</a:t>
            </a:r>
            <a:r>
              <a:rPr lang="es-ES" sz="1400" dirty="0"/>
              <a:t>.</a:t>
            </a:r>
          </a:p>
          <a:p>
            <a:pPr marL="228600" indent="-228600" algn="just">
              <a:buFont typeface="+mj-lt"/>
              <a:buAutoNum type="arabicPeriod"/>
            </a:pPr>
            <a:endParaRPr lang="es-ES" sz="1400" dirty="0"/>
          </a:p>
          <a:p>
            <a:pPr marL="228600" indent="-228600" algn="just">
              <a:buFont typeface="+mj-lt"/>
              <a:buAutoNum type="arabicPeriod"/>
            </a:pPr>
            <a:r>
              <a:rPr lang="es-ES" sz="1400" dirty="0"/>
              <a:t>Cuando dos o más edificios estén situados en la misma ubicación general, </a:t>
            </a:r>
            <a:r>
              <a:rPr lang="es-ES" sz="1400" i="1" dirty="0">
                <a:solidFill>
                  <a:srgbClr val="FF8C00"/>
                </a:solidFill>
              </a:rPr>
              <a:t>el Reasegurado identificará en sus registros en el momento de la aceptación por parte del Reasegurado, aquellos edificios individuales y todos los valores asegurables contenidos en ellos que se consideren que constituyen cada riesgo</a:t>
            </a:r>
            <a:r>
              <a:rPr lang="es-ES" sz="1400" dirty="0"/>
              <a:t>. Si no se realiza dicha identificación, cada edificio y todos los valores asegurables contenidos en él se considerarán como un riesgo separado. </a:t>
            </a:r>
          </a:p>
          <a:p>
            <a:pPr marL="228600" indent="-228600" algn="just">
              <a:buFont typeface="+mj-lt"/>
              <a:buAutoNum type="arabicPeriod"/>
            </a:pPr>
            <a:endParaRPr lang="es-ES" sz="1400" dirty="0"/>
          </a:p>
          <a:p>
            <a:pPr marL="228600" indent="-228600" algn="just">
              <a:buFont typeface="+mj-lt"/>
              <a:buAutoNum type="arabicPeriod"/>
            </a:pPr>
            <a:r>
              <a:rPr lang="es-ES" sz="1400" dirty="0"/>
              <a:t>Un riesgo se determinará desde el punto de vista del </a:t>
            </a:r>
            <a:r>
              <a:rPr lang="es-ES" sz="1400" i="1" dirty="0">
                <a:solidFill>
                  <a:srgbClr val="FF8C00"/>
                </a:solidFill>
              </a:rPr>
              <a:t>peligro predominante </a:t>
            </a:r>
            <a:r>
              <a:rPr lang="es-ES" sz="1400" dirty="0"/>
              <a:t>y dicho peligro se anotará en los registros del Reasegurado.</a:t>
            </a:r>
          </a:p>
          <a:p>
            <a:pPr algn="l"/>
            <a:endParaRPr lang="en-GB" sz="1200" dirty="0" err="1"/>
          </a:p>
        </p:txBody>
      </p:sp>
    </p:spTree>
    <p:extLst>
      <p:ext uri="{BB962C8B-B14F-4D97-AF65-F5344CB8AC3E}">
        <p14:creationId xmlns:p14="http://schemas.microsoft.com/office/powerpoint/2010/main" val="137895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23" name="TextBox 22"/>
          <p:cNvSpPr txBox="1"/>
          <p:nvPr/>
        </p:nvSpPr>
        <p:spPr>
          <a:xfrm>
            <a:off x="2195060" y="1302106"/>
            <a:ext cx="7805056" cy="4678204"/>
          </a:xfrm>
          <a:prstGeom prst="rect">
            <a:avLst/>
          </a:prstGeom>
          <a:noFill/>
        </p:spPr>
        <p:txBody>
          <a:bodyPr wrap="square" lIns="0" tIns="0" rIns="0" bIns="0" rtlCol="0" anchor="t">
            <a:spAutoFit/>
          </a:bodyPr>
          <a:lstStyle/>
          <a:p>
            <a:r>
              <a:rPr lang="es-MX" sz="1600" u="sng" dirty="0"/>
              <a:t>CLÁUSULA DE DEFINICIÓN DE UN RIESGO</a:t>
            </a:r>
            <a:endParaRPr lang="en-GB" sz="1600" u="sng" dirty="0"/>
          </a:p>
          <a:p>
            <a:endParaRPr lang="es-MX" sz="1600" dirty="0"/>
          </a:p>
          <a:p>
            <a:r>
              <a:rPr lang="es-MX" sz="1600" dirty="0"/>
              <a:t>El Reasegurado será el único que tendrá derecho a determinar lo que constituye un riesgo individual, siempre  que:</a:t>
            </a:r>
          </a:p>
          <a:p>
            <a:endParaRPr lang="en-GB" sz="1600" dirty="0"/>
          </a:p>
          <a:p>
            <a:pPr marL="342900" lvl="0" indent="-342900">
              <a:buFont typeface="+mj-lt"/>
              <a:buAutoNum type="arabicPeriod"/>
            </a:pPr>
            <a:r>
              <a:rPr lang="es-MX" sz="1600" dirty="0"/>
              <a:t>No serán considerados como más de un riesgo un edificio no resistente al fuego y sus contenidos, ni las coberturas del elemento tiempo se considerarán como un riesgo independiente con respecto al edificio y sus contendidos.</a:t>
            </a:r>
          </a:p>
          <a:p>
            <a:pPr marL="342900" lvl="0" indent="-342900">
              <a:buFont typeface="+mj-lt"/>
              <a:buAutoNum type="arabicPeriod"/>
            </a:pPr>
            <a:endParaRPr lang="en-GB" sz="1600" dirty="0"/>
          </a:p>
          <a:p>
            <a:pPr marL="342900" lvl="0" indent="-342900">
              <a:buFont typeface="+mj-lt"/>
              <a:buAutoNum type="arabicPeriod"/>
            </a:pPr>
            <a:r>
              <a:rPr lang="es-MX" sz="1600" dirty="0"/>
              <a:t>Con respecto a edificios no resistentes al fuego y sus contenidos, </a:t>
            </a:r>
            <a:r>
              <a:rPr lang="es-MX" sz="1600" i="1" dirty="0">
                <a:solidFill>
                  <a:srgbClr val="FF8C00"/>
                </a:solidFill>
              </a:rPr>
              <a:t>si el Reasegurado determina que tales edificios constituyen más de un riesgo, el Reasegurado indicará tal determinación en sus archivos en el momento de la aceptación del riesgo por el Reasegurado</a:t>
            </a:r>
            <a:r>
              <a:rPr lang="es-MX" sz="1600" dirty="0"/>
              <a:t>.</a:t>
            </a:r>
          </a:p>
          <a:p>
            <a:pPr marL="342900" lvl="0" indent="-342900">
              <a:buFont typeface="+mj-lt"/>
              <a:buAutoNum type="arabicPeriod"/>
            </a:pPr>
            <a:endParaRPr lang="en-GB" sz="1600" dirty="0"/>
          </a:p>
          <a:p>
            <a:pPr marL="342900" lvl="0" indent="-342900">
              <a:buFont typeface="+mj-lt"/>
              <a:buAutoNum type="arabicPeriod"/>
            </a:pPr>
            <a:r>
              <a:rPr lang="es-MX" sz="1600" dirty="0"/>
              <a:t>Queda entendido y acordado que se excluyen los riesgos naturales de acuerdo con este Contrato, excepto en el caso de que únicamente un riesgo esté afectado en uno y el mismo evento. En el caso de que dos o más riesgos resulten afectados, la cantidad total de la pérdida como consecuencia de riesgos naturales se recuperara en virtud del Contrato catastrófico de exceso de pérdida.</a:t>
            </a:r>
            <a:endParaRPr lang="en-GB" sz="1600" dirty="0"/>
          </a:p>
        </p:txBody>
      </p:sp>
      <p:sp>
        <p:nvSpPr>
          <p:cNvPr id="103" name="Text Placeholder 4"/>
          <p:cNvSpPr>
            <a:spLocks noGrp="1"/>
          </p:cNvSpPr>
          <p:nvPr>
            <p:ph type="body" sz="half" idx="2"/>
          </p:nvPr>
        </p:nvSpPr>
        <p:spPr>
          <a:xfrm>
            <a:off x="485776" y="806807"/>
            <a:ext cx="11223624" cy="318476"/>
          </a:xfrm>
        </p:spPr>
        <p:txBody>
          <a:bodyPr/>
          <a:lstStyle/>
          <a:p>
            <a:r>
              <a:rPr lang="en-US" dirty="0" err="1"/>
              <a:t>Alternativas</a:t>
            </a:r>
            <a:endParaRPr lang="en-US" dirty="0"/>
          </a:p>
        </p:txBody>
      </p:sp>
    </p:spTree>
    <p:extLst>
      <p:ext uri="{BB962C8B-B14F-4D97-AF65-F5344CB8AC3E}">
        <p14:creationId xmlns:p14="http://schemas.microsoft.com/office/powerpoint/2010/main" val="141912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23" name="TextBox 22"/>
          <p:cNvSpPr txBox="1"/>
          <p:nvPr/>
        </p:nvSpPr>
        <p:spPr>
          <a:xfrm>
            <a:off x="1857603" y="1448980"/>
            <a:ext cx="8479970" cy="4308872"/>
          </a:xfrm>
          <a:prstGeom prst="rect">
            <a:avLst/>
          </a:prstGeom>
          <a:noFill/>
        </p:spPr>
        <p:txBody>
          <a:bodyPr wrap="square" lIns="0" tIns="0" rIns="0" bIns="0" rtlCol="0" anchor="t">
            <a:spAutoFit/>
          </a:bodyPr>
          <a:lstStyle/>
          <a:p>
            <a:r>
              <a:rPr lang="es-MX" sz="1400" u="sng" dirty="0"/>
              <a:t>CLÁUSULA DE DEFINICIÓN DE UN RIESGO</a:t>
            </a:r>
            <a:endParaRPr lang="en-GB" sz="1400" u="sng" dirty="0"/>
          </a:p>
          <a:p>
            <a:endParaRPr lang="es-MX" sz="1400" dirty="0"/>
          </a:p>
          <a:p>
            <a:r>
              <a:rPr lang="es-SV" sz="1400" dirty="0"/>
              <a:t>El límite de responsabilidad de éste contrato opera por valor de riesgo, por cada póliza y/o asegurado.</a:t>
            </a:r>
          </a:p>
          <a:p>
            <a:endParaRPr lang="en-GB" sz="1400" dirty="0"/>
          </a:p>
          <a:p>
            <a:r>
              <a:rPr lang="es-SV" sz="1400" dirty="0"/>
              <a:t>Para la determinación de valor de riesgo se deberá considerar la suma asegurada del edificio y sus contenidos más el 100% de la suma asegurada de pérdida consecuencial. Para efectos de este contrato se entiende por "riesgo" como:</a:t>
            </a:r>
            <a:endParaRPr lang="en-GB" sz="1400" dirty="0"/>
          </a:p>
          <a:p>
            <a:r>
              <a:rPr lang="es-SV" sz="1400" dirty="0"/>
              <a:t> </a:t>
            </a:r>
            <a:endParaRPr lang="en-GB" sz="1400" dirty="0"/>
          </a:p>
          <a:p>
            <a:pPr marL="355600" lvl="1" indent="-269875">
              <a:buFont typeface="+mj-lt"/>
              <a:buAutoNum type="arabicPeriod"/>
            </a:pPr>
            <a:r>
              <a:rPr lang="es-SV" sz="1400" i="1" dirty="0">
                <a:solidFill>
                  <a:srgbClr val="FF8C00"/>
                </a:solidFill>
              </a:rPr>
              <a:t>Una ubicación</a:t>
            </a:r>
            <a:r>
              <a:rPr lang="es-SV" sz="1400" dirty="0"/>
              <a:t>, cuando no existe separación de áreas,</a:t>
            </a:r>
            <a:endParaRPr lang="en-GB" sz="1400" dirty="0"/>
          </a:p>
          <a:p>
            <a:pPr marL="355600" lvl="1" indent="-269875">
              <a:buFont typeface="+mj-lt"/>
              <a:buAutoNum type="arabicPeriod"/>
            </a:pPr>
            <a:r>
              <a:rPr lang="es-SV" sz="1400" dirty="0"/>
              <a:t>Cuando hay </a:t>
            </a:r>
            <a:r>
              <a:rPr lang="es-SV" sz="1400" i="1" dirty="0">
                <a:solidFill>
                  <a:srgbClr val="FF8C00"/>
                </a:solidFill>
              </a:rPr>
              <a:t>separaciones</a:t>
            </a:r>
            <a:r>
              <a:rPr lang="es-SV" sz="1400" dirty="0"/>
              <a:t>, el concepto RIESGO se aplica a las instalaciones que se encuentren separadas de cualquiera otra por una distancia de: </a:t>
            </a:r>
            <a:r>
              <a:rPr lang="es-SV" sz="1400" i="1" dirty="0">
                <a:solidFill>
                  <a:srgbClr val="FF8C00"/>
                </a:solidFill>
              </a:rPr>
              <a:t>15 metros</a:t>
            </a:r>
            <a:r>
              <a:rPr lang="es-SV" sz="1400" dirty="0">
                <a:solidFill>
                  <a:srgbClr val="FF8C00"/>
                </a:solidFill>
              </a:rPr>
              <a:t> </a:t>
            </a:r>
            <a:r>
              <a:rPr lang="es-SV" sz="1400" dirty="0"/>
              <a:t>siendo de construcción maciza y de materiales incombustibles o </a:t>
            </a:r>
            <a:r>
              <a:rPr lang="es-SV" sz="1400" i="1" dirty="0">
                <a:solidFill>
                  <a:srgbClr val="FF8C00"/>
                </a:solidFill>
              </a:rPr>
              <a:t>30 metros</a:t>
            </a:r>
            <a:r>
              <a:rPr lang="es-SV" sz="1400" dirty="0">
                <a:solidFill>
                  <a:srgbClr val="FF8C00"/>
                </a:solidFill>
              </a:rPr>
              <a:t> </a:t>
            </a:r>
            <a:r>
              <a:rPr lang="es-SV" sz="1400" dirty="0"/>
              <a:t>en caso de construcción no maciza, de materiales combustibles o que contengan, manejen, procesen o almacenen sustancias inflamables."</a:t>
            </a:r>
            <a:endParaRPr lang="en-GB" sz="1400" dirty="0"/>
          </a:p>
          <a:p>
            <a:pPr marL="355600" lvl="1" indent="-269875">
              <a:buFont typeface="+mj-lt"/>
              <a:buAutoNum type="arabicPeriod"/>
            </a:pPr>
            <a:r>
              <a:rPr lang="es-SV" sz="1400" dirty="0"/>
              <a:t>Áreas establecidas bajo análisis que considera que el fuego en una de ellas se extinguiría por falta de material combustible y no por la acción de las medidas de prevención o de medios externos y que adicionalmente se considerará que el fuego no puede extenderse a otra área dentro de la misma ubicación. Estos se consideran diferentes riesgos.</a:t>
            </a:r>
            <a:endParaRPr lang="en-GB" sz="1400" dirty="0"/>
          </a:p>
          <a:p>
            <a:pPr marL="355600" lvl="1" indent="-269875">
              <a:buFont typeface="+mj-lt"/>
              <a:buAutoNum type="arabicPeriod"/>
            </a:pPr>
            <a:r>
              <a:rPr lang="es-SV" sz="1400" dirty="0"/>
              <a:t>En casos excepcionales y para propósitos de este contrato, </a:t>
            </a:r>
            <a:r>
              <a:rPr lang="es-SV" sz="1400" dirty="0">
                <a:solidFill>
                  <a:srgbClr val="FF8C00"/>
                </a:solidFill>
              </a:rPr>
              <a:t>la Cedente tendrá la opción de establecer su retención con base en “áreas de fuego”</a:t>
            </a:r>
            <a:r>
              <a:rPr lang="es-SV" sz="1400" dirty="0"/>
              <a:t>. En este caso, tanto el inciso (a) como el inciso (b), no serán aplicables.</a:t>
            </a:r>
            <a:endParaRPr lang="en-GB" sz="1400" dirty="0"/>
          </a:p>
        </p:txBody>
      </p:sp>
      <p:sp>
        <p:nvSpPr>
          <p:cNvPr id="103" name="Text Placeholder 4"/>
          <p:cNvSpPr>
            <a:spLocks noGrp="1"/>
          </p:cNvSpPr>
          <p:nvPr>
            <p:ph type="body" sz="half" idx="2"/>
          </p:nvPr>
        </p:nvSpPr>
        <p:spPr>
          <a:xfrm>
            <a:off x="485776" y="806807"/>
            <a:ext cx="11223624" cy="318476"/>
          </a:xfrm>
        </p:spPr>
        <p:txBody>
          <a:bodyPr/>
          <a:lstStyle/>
          <a:p>
            <a:r>
              <a:rPr lang="en-US" dirty="0" err="1"/>
              <a:t>Alternativas</a:t>
            </a:r>
            <a:endParaRPr lang="en-US" dirty="0"/>
          </a:p>
        </p:txBody>
      </p:sp>
    </p:spTree>
    <p:extLst>
      <p:ext uri="{BB962C8B-B14F-4D97-AF65-F5344CB8AC3E}">
        <p14:creationId xmlns:p14="http://schemas.microsoft.com/office/powerpoint/2010/main" val="396619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103" name="Text Placeholder 4"/>
          <p:cNvSpPr>
            <a:spLocks noGrp="1"/>
          </p:cNvSpPr>
          <p:nvPr>
            <p:ph type="body" sz="half" idx="2"/>
          </p:nvPr>
        </p:nvSpPr>
        <p:spPr>
          <a:xfrm>
            <a:off x="485776" y="806807"/>
            <a:ext cx="11223624" cy="318476"/>
          </a:xfrm>
        </p:spPr>
        <p:txBody>
          <a:bodyPr/>
          <a:lstStyle/>
          <a:p>
            <a:r>
              <a:rPr lang="en-US" dirty="0" err="1"/>
              <a:t>Alternativas</a:t>
            </a:r>
            <a:endParaRPr lang="en-US" dirty="0"/>
          </a:p>
        </p:txBody>
      </p:sp>
      <p:sp>
        <p:nvSpPr>
          <p:cNvPr id="2" name="TextBox 1">
            <a:extLst>
              <a:ext uri="{FF2B5EF4-FFF2-40B4-BE49-F238E27FC236}">
                <a16:creationId xmlns:a16="http://schemas.microsoft.com/office/drawing/2014/main" id="{E9348BCF-F12C-4244-8AA8-8FB03B8322CF}"/>
              </a:ext>
            </a:extLst>
          </p:cNvPr>
          <p:cNvSpPr txBox="1"/>
          <p:nvPr/>
        </p:nvSpPr>
        <p:spPr>
          <a:xfrm>
            <a:off x="1859651" y="1576489"/>
            <a:ext cx="8475873" cy="3200876"/>
          </a:xfrm>
          <a:prstGeom prst="rect">
            <a:avLst/>
          </a:prstGeom>
          <a:noFill/>
        </p:spPr>
        <p:txBody>
          <a:bodyPr wrap="square" lIns="0" tIns="0" rIns="0" bIns="0" rtlCol="0">
            <a:spAutoFit/>
          </a:bodyPr>
          <a:lstStyle/>
          <a:p>
            <a:pPr algn="l"/>
            <a:r>
              <a:rPr lang="es-ES" sz="1600" b="1" u="sng" dirty="0"/>
              <a:t>DEFINICIÓN DE "RIESGO" </a:t>
            </a:r>
          </a:p>
          <a:p>
            <a:pPr algn="l"/>
            <a:endParaRPr lang="es-ES" sz="1600" dirty="0"/>
          </a:p>
          <a:p>
            <a:pPr algn="just"/>
            <a:r>
              <a:rPr lang="es-ES" sz="1600" dirty="0"/>
              <a:t>El Reasegurado será el único que tendrá derecho a determinar lo que constituye "un riesgo". </a:t>
            </a:r>
          </a:p>
          <a:p>
            <a:pPr algn="just"/>
            <a:endParaRPr lang="es-ES" sz="1600" dirty="0"/>
          </a:p>
          <a:p>
            <a:pPr algn="just"/>
            <a:r>
              <a:rPr lang="es-ES" sz="1600" dirty="0"/>
              <a:t>Definición para la determinación y cesión de lo que constituye un solo Riesgo:</a:t>
            </a:r>
          </a:p>
          <a:p>
            <a:pPr algn="just"/>
            <a:endParaRPr lang="es-ES" sz="1600" dirty="0"/>
          </a:p>
          <a:p>
            <a:pPr algn="just"/>
            <a:r>
              <a:rPr lang="es-ES" sz="1600" dirty="0"/>
              <a:t>Todas las pólizas emitidas a un mismo y único asegurado que cubran un mismo y único riesgo constituirán un mismo y único riesgo. </a:t>
            </a:r>
          </a:p>
          <a:p>
            <a:pPr algn="l"/>
            <a:endParaRPr lang="es-ES" sz="1600" dirty="0"/>
          </a:p>
          <a:p>
            <a:pPr algn="l"/>
            <a:r>
              <a:rPr lang="es-ES" sz="1600" b="1" u="sng" dirty="0"/>
              <a:t>DEFINICIÓN DE "RIESGO"</a:t>
            </a:r>
          </a:p>
          <a:p>
            <a:pPr algn="l"/>
            <a:endParaRPr lang="es-ES" sz="1600" dirty="0"/>
          </a:p>
          <a:p>
            <a:pPr algn="just"/>
            <a:r>
              <a:rPr lang="es-ES" sz="1600" dirty="0"/>
              <a:t>Todas las pólizas emitidas a un único y mismo lugar o definidas como una acumulación en bloque cedida al Contrato constituirán un único y mismo riesgo.</a:t>
            </a:r>
            <a:endParaRPr lang="en-GB" sz="1600" dirty="0" err="1"/>
          </a:p>
        </p:txBody>
      </p:sp>
    </p:spTree>
    <p:extLst>
      <p:ext uri="{BB962C8B-B14F-4D97-AF65-F5344CB8AC3E}">
        <p14:creationId xmlns:p14="http://schemas.microsoft.com/office/powerpoint/2010/main" val="315837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Riesgo</a:t>
            </a:r>
          </a:p>
        </p:txBody>
      </p:sp>
      <p:sp>
        <p:nvSpPr>
          <p:cNvPr id="23" name="TextBox 22"/>
          <p:cNvSpPr txBox="1"/>
          <p:nvPr/>
        </p:nvSpPr>
        <p:spPr>
          <a:xfrm>
            <a:off x="457200" y="1302106"/>
            <a:ext cx="11252199" cy="4955203"/>
          </a:xfrm>
          <a:prstGeom prst="rect">
            <a:avLst/>
          </a:prstGeom>
          <a:noFill/>
        </p:spPr>
        <p:txBody>
          <a:bodyPr wrap="square" lIns="0" tIns="0" rIns="0" bIns="0" rtlCol="0" anchor="t">
            <a:spAutoFit/>
          </a:bodyPr>
          <a:lstStyle/>
          <a:p>
            <a:r>
              <a:rPr lang="es-ES" sz="1400" b="1" dirty="0"/>
              <a:t>DEFINICIÓN DE RIESGOS</a:t>
            </a:r>
            <a:r>
              <a:rPr lang="es-ES" sz="1400" dirty="0"/>
              <a:t> </a:t>
            </a:r>
            <a:endParaRPr lang="en-GB" sz="1400" dirty="0"/>
          </a:p>
          <a:p>
            <a:r>
              <a:rPr lang="es-ES" sz="1400" dirty="0"/>
              <a:t> </a:t>
            </a:r>
            <a:endParaRPr lang="en-GB" sz="1400" dirty="0"/>
          </a:p>
          <a:p>
            <a:r>
              <a:rPr lang="es-ES" sz="1400" dirty="0"/>
              <a:t>Definición de “riesgo” como base para la cesión contractual </a:t>
            </a:r>
            <a:endParaRPr lang="en-GB" sz="1400" dirty="0"/>
          </a:p>
          <a:p>
            <a:r>
              <a:rPr lang="es-ES" sz="1400" dirty="0"/>
              <a:t> </a:t>
            </a:r>
            <a:endParaRPr lang="en-GB" sz="1400" dirty="0"/>
          </a:p>
          <a:p>
            <a:r>
              <a:rPr lang="es-ES" sz="1400" dirty="0"/>
              <a:t>El “riesgo” - como base de la cesión – corresponde al 100% de la suma asegurada (daños materiales más interrupción de negocios) por área de fuego formada por uno o varios edificios o instalaciones al aire libre, separados de manera espacial y no estructural con respecto a otros edificios y/o áreas de fuego adyacentes.  Esta definición (que es idéntica al concepto “</a:t>
            </a:r>
            <a:r>
              <a:rPr lang="es-ES" sz="1400" dirty="0" err="1"/>
              <a:t>amount</a:t>
            </a:r>
            <a:r>
              <a:rPr lang="es-ES" sz="1400" dirty="0"/>
              <a:t> </a:t>
            </a:r>
            <a:r>
              <a:rPr lang="es-ES" sz="1400" dirty="0" err="1"/>
              <a:t>subject</a:t>
            </a:r>
            <a:r>
              <a:rPr lang="es-ES" sz="1400" dirty="0"/>
              <a:t>”) se basa en la separación espacial entre las distintas “áreas de fuego” y no en la separación estructural. </a:t>
            </a:r>
            <a:endParaRPr lang="en-GB" sz="1400" dirty="0"/>
          </a:p>
          <a:p>
            <a:r>
              <a:rPr lang="es-ES" sz="1400" dirty="0"/>
              <a:t> </a:t>
            </a:r>
            <a:endParaRPr lang="en-GB" sz="1400" dirty="0"/>
          </a:p>
          <a:p>
            <a:r>
              <a:rPr lang="es-ES" sz="1400" dirty="0"/>
              <a:t>Definición de un “riesgo” = un “área de fuego” según las consideraciones relativas a la separación espacial: </a:t>
            </a:r>
            <a:endParaRPr lang="en-GB" sz="1400" dirty="0"/>
          </a:p>
          <a:p>
            <a:r>
              <a:rPr lang="es-ES" sz="1400" dirty="0"/>
              <a:t> </a:t>
            </a:r>
            <a:endParaRPr lang="en-GB" sz="1400" dirty="0"/>
          </a:p>
          <a:p>
            <a:r>
              <a:rPr lang="es-ES" sz="1400" dirty="0"/>
              <a:t>Por “separación espacial” se entiende que, en todo caso, la distancia ha de ser la siguiente: </a:t>
            </a:r>
            <a:endParaRPr lang="en-GB" sz="1400" dirty="0"/>
          </a:p>
          <a:p>
            <a:r>
              <a:rPr lang="es-ES" sz="1400" dirty="0"/>
              <a:t>Entre edificios, Almacenes y Bodegas que almacenan y/o procesan materiales inflamables y otros:  mínimo 15 metros. </a:t>
            </a:r>
            <a:endParaRPr lang="en-GB" sz="1400" dirty="0"/>
          </a:p>
          <a:p>
            <a:r>
              <a:rPr lang="es-ES" sz="1400" dirty="0"/>
              <a:t> </a:t>
            </a:r>
            <a:endParaRPr lang="en-GB" sz="1400" dirty="0"/>
          </a:p>
          <a:p>
            <a:r>
              <a:rPr lang="es-ES" sz="1400" dirty="0"/>
              <a:t>En caso de que no se cumpliera con la distancia mínima arriba expuesta entre dos o más edificios / instalaciones, las sumas aseguradas de los respectivos edificios / instalaciones han de sumarse con el objetivo de definir “un riesgo” que sirva de base para la cesión. </a:t>
            </a:r>
            <a:endParaRPr lang="en-GB" sz="1400" dirty="0"/>
          </a:p>
          <a:p>
            <a:r>
              <a:rPr lang="es-ES" sz="1400" dirty="0"/>
              <a:t> </a:t>
            </a:r>
            <a:endParaRPr lang="en-GB" sz="1400" dirty="0"/>
          </a:p>
          <a:p>
            <a:r>
              <a:rPr lang="es-ES" sz="1400" dirty="0"/>
              <a:t>Algunas características de riesgo que no influyen a la hora de definir un “riesgo” área de fuego = base de cesión: </a:t>
            </a:r>
            <a:endParaRPr lang="en-GB" sz="1400" dirty="0"/>
          </a:p>
          <a:p>
            <a:r>
              <a:rPr lang="es-ES" sz="1400" dirty="0"/>
              <a:t>Construcción del edificio </a:t>
            </a:r>
            <a:endParaRPr lang="en-GB" sz="1400" dirty="0"/>
          </a:p>
          <a:p>
            <a:r>
              <a:rPr lang="es-ES" sz="1400" dirty="0"/>
              <a:t>Diseño del edificio </a:t>
            </a:r>
            <a:endParaRPr lang="en-GB" sz="1400" dirty="0"/>
          </a:p>
          <a:p>
            <a:r>
              <a:rPr lang="es-ES" sz="1400" dirty="0"/>
              <a:t>Dispositivos para combatir incendios y otras medidas preventivas contra incendio </a:t>
            </a:r>
            <a:endParaRPr lang="en-GB" sz="1400" dirty="0"/>
          </a:p>
          <a:p>
            <a:r>
              <a:rPr lang="es-ES" sz="1400" dirty="0"/>
              <a:t>Mantenimiento </a:t>
            </a:r>
            <a:endParaRPr lang="en-GB" sz="1400" dirty="0"/>
          </a:p>
          <a:p>
            <a:r>
              <a:rPr lang="es-ES" sz="1400" dirty="0"/>
              <a:t>Capacitación para el combate de incendios, etc.</a:t>
            </a:r>
            <a:endParaRPr lang="en-GB" sz="1400" dirty="0"/>
          </a:p>
        </p:txBody>
      </p:sp>
      <p:sp>
        <p:nvSpPr>
          <p:cNvPr id="103" name="Text Placeholder 4"/>
          <p:cNvSpPr>
            <a:spLocks noGrp="1"/>
          </p:cNvSpPr>
          <p:nvPr>
            <p:ph type="body" sz="half" idx="2"/>
          </p:nvPr>
        </p:nvSpPr>
        <p:spPr>
          <a:xfrm>
            <a:off x="485776" y="806807"/>
            <a:ext cx="11223624" cy="318476"/>
          </a:xfrm>
        </p:spPr>
        <p:txBody>
          <a:bodyPr/>
          <a:lstStyle/>
          <a:p>
            <a:r>
              <a:rPr lang="en-US" dirty="0" err="1"/>
              <a:t>Alternativas</a:t>
            </a:r>
            <a:endParaRPr lang="en-US" dirty="0"/>
          </a:p>
        </p:txBody>
      </p:sp>
    </p:spTree>
    <p:extLst>
      <p:ext uri="{BB962C8B-B14F-4D97-AF65-F5344CB8AC3E}">
        <p14:creationId xmlns:p14="http://schemas.microsoft.com/office/powerpoint/2010/main" val="101022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err="1"/>
              <a:t>Principios</a:t>
            </a:r>
            <a:r>
              <a:rPr lang="en-GB" dirty="0"/>
              <a:t> del </a:t>
            </a:r>
            <a:r>
              <a:rPr lang="en-GB" dirty="0" err="1"/>
              <a:t>Seguro</a:t>
            </a:r>
            <a:r>
              <a:rPr lang="en-GB" dirty="0"/>
              <a:t> y (Reaseguro)</a:t>
            </a:r>
          </a:p>
          <a:p>
            <a:r>
              <a:rPr lang="en-GB" dirty="0"/>
              <a:t>Punto de </a:t>
            </a:r>
            <a:r>
              <a:rPr lang="en-GB" dirty="0" err="1"/>
              <a:t>partida</a:t>
            </a:r>
            <a:r>
              <a:rPr lang="en-GB" dirty="0"/>
              <a:t>: </a:t>
            </a:r>
            <a:r>
              <a:rPr lang="en-GB" dirty="0" err="1"/>
              <a:t>Tipos</a:t>
            </a:r>
            <a:r>
              <a:rPr lang="en-GB" dirty="0"/>
              <a:t> de Reaseguro XL</a:t>
            </a:r>
          </a:p>
          <a:p>
            <a:r>
              <a:rPr lang="en-GB" dirty="0" err="1"/>
              <a:t>Definición</a:t>
            </a:r>
            <a:r>
              <a:rPr lang="en-GB" dirty="0"/>
              <a:t> de </a:t>
            </a:r>
            <a:r>
              <a:rPr lang="en-GB" dirty="0" err="1"/>
              <a:t>Riesgo</a:t>
            </a:r>
            <a:endParaRPr lang="en-GB" dirty="0"/>
          </a:p>
          <a:p>
            <a:r>
              <a:rPr lang="en-GB" dirty="0" err="1"/>
              <a:t>Definición</a:t>
            </a:r>
            <a:r>
              <a:rPr lang="en-GB" dirty="0"/>
              <a:t> de </a:t>
            </a:r>
            <a:r>
              <a:rPr lang="en-GB" dirty="0" err="1"/>
              <a:t>Evento</a:t>
            </a:r>
            <a:endParaRPr lang="en-GB" dirty="0"/>
          </a:p>
          <a:p>
            <a:r>
              <a:rPr lang="en-GB" dirty="0" err="1"/>
              <a:t>Identificación</a:t>
            </a:r>
            <a:r>
              <a:rPr lang="en-GB" dirty="0"/>
              <a:t> de </a:t>
            </a:r>
            <a:r>
              <a:rPr lang="en-GB" dirty="0" err="1"/>
              <a:t>riesgos</a:t>
            </a:r>
            <a:r>
              <a:rPr lang="en-GB" dirty="0"/>
              <a:t> </a:t>
            </a:r>
            <a:r>
              <a:rPr lang="en-GB" dirty="0" err="1"/>
              <a:t>en</a:t>
            </a:r>
            <a:r>
              <a:rPr lang="en-GB" dirty="0"/>
              <a:t> </a:t>
            </a:r>
            <a:r>
              <a:rPr lang="en-GB" dirty="0" err="1"/>
              <a:t>nuestra</a:t>
            </a:r>
            <a:r>
              <a:rPr lang="en-GB" dirty="0"/>
              <a:t> </a:t>
            </a:r>
            <a:r>
              <a:rPr lang="en-GB" dirty="0" err="1"/>
              <a:t>cartera</a:t>
            </a:r>
            <a:endParaRPr lang="en-GB" dirty="0"/>
          </a:p>
          <a:p>
            <a:endParaRPr lang="en-GB" dirty="0"/>
          </a:p>
        </p:txBody>
      </p:sp>
      <p:sp>
        <p:nvSpPr>
          <p:cNvPr id="3" name="Text Placeholder 2"/>
          <p:cNvSpPr>
            <a:spLocks noGrp="1"/>
          </p:cNvSpPr>
          <p:nvPr>
            <p:ph type="body" sz="quarter" idx="13"/>
            <p:custDataLst>
              <p:custData r:id="rId1"/>
            </p:custDataLst>
          </p:nvPr>
        </p:nvSpPr>
        <p:spPr/>
        <p:txBody>
          <a:bodyPr/>
          <a:lstStyle/>
          <a:p>
            <a:r>
              <a:rPr lang="en-GB" dirty="0"/>
              <a:t>Agenda</a:t>
            </a:r>
          </a:p>
        </p:txBody>
      </p:sp>
    </p:spTree>
    <p:extLst>
      <p:ext uri="{BB962C8B-B14F-4D97-AF65-F5344CB8AC3E}">
        <p14:creationId xmlns:p14="http://schemas.microsoft.com/office/powerpoint/2010/main" val="249849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Definición</a:t>
            </a:r>
            <a:r>
              <a:rPr lang="en-GB" dirty="0"/>
              <a:t> de </a:t>
            </a:r>
            <a:r>
              <a:rPr lang="en-GB" dirty="0" err="1"/>
              <a:t>Evento</a:t>
            </a:r>
            <a:endParaRPr lang="en-GB" dirty="0"/>
          </a:p>
        </p:txBody>
      </p:sp>
      <p:sp>
        <p:nvSpPr>
          <p:cNvPr id="3" name="Text Placeholder 2"/>
          <p:cNvSpPr>
            <a:spLocks noGrp="1"/>
          </p:cNvSpPr>
          <p:nvPr>
            <p:ph type="body" idx="1"/>
          </p:nvPr>
        </p:nvSpPr>
        <p:spPr/>
        <p:txBody>
          <a:bodyPr/>
          <a:lstStyle/>
          <a:p>
            <a:r>
              <a:rPr lang="en-GB" dirty="0"/>
              <a:t>4</a:t>
            </a:r>
          </a:p>
        </p:txBody>
      </p:sp>
    </p:spTree>
    <p:extLst>
      <p:ext uri="{BB962C8B-B14F-4D97-AF65-F5344CB8AC3E}">
        <p14:creationId xmlns:p14="http://schemas.microsoft.com/office/powerpoint/2010/main" val="181810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Evento</a:t>
            </a:r>
          </a:p>
        </p:txBody>
      </p:sp>
      <p:sp>
        <p:nvSpPr>
          <p:cNvPr id="23" name="TextBox 22"/>
          <p:cNvSpPr txBox="1"/>
          <p:nvPr/>
        </p:nvSpPr>
        <p:spPr>
          <a:xfrm>
            <a:off x="457199" y="1411234"/>
            <a:ext cx="6302515" cy="4616648"/>
          </a:xfrm>
          <a:prstGeom prst="rect">
            <a:avLst/>
          </a:prstGeom>
          <a:noFill/>
        </p:spPr>
        <p:txBody>
          <a:bodyPr wrap="square" lIns="0" tIns="0" rIns="0" bIns="0" rtlCol="0" anchor="t">
            <a:spAutoFit/>
          </a:bodyPr>
          <a:lstStyle/>
          <a:p>
            <a:pPr marL="285750" lvl="0" indent="-285750">
              <a:spcAft>
                <a:spcPts val="1200"/>
              </a:spcAft>
              <a:buFont typeface="Arial" panose="020B0604020202020204" pitchFamily="34" charset="0"/>
              <a:buChar char="•"/>
            </a:pPr>
            <a:r>
              <a:rPr lang="es-ES" sz="1600" dirty="0"/>
              <a:t>La definición de evento puede variar considerablemente según el tipo de reaseguro y la clase de negocio cubierta.</a:t>
            </a:r>
          </a:p>
          <a:p>
            <a:pPr marL="285750" lvl="0" indent="-285750">
              <a:spcAft>
                <a:spcPts val="1200"/>
              </a:spcAft>
              <a:buFont typeface="Arial" panose="020B0604020202020204" pitchFamily="34" charset="0"/>
              <a:buChar char="•"/>
            </a:pPr>
            <a:r>
              <a:rPr lang="es-ES" sz="1600" dirty="0"/>
              <a:t>El objetivo de esta definición es establecer qué se puede agregar en una recuperación en caso de siniestro.</a:t>
            </a:r>
          </a:p>
          <a:p>
            <a:pPr marL="285750" lvl="0" indent="-285750">
              <a:spcAft>
                <a:spcPts val="1200"/>
              </a:spcAft>
              <a:buFont typeface="Arial" panose="020B0604020202020204" pitchFamily="34" charset="0"/>
              <a:buChar char="•"/>
            </a:pPr>
            <a:r>
              <a:rPr lang="es-ES" sz="1600" u="sng" dirty="0"/>
              <a:t>Denominador común de todas las definiciones de evento: </a:t>
            </a:r>
            <a:r>
              <a:rPr lang="es-ES" sz="1600" dirty="0"/>
              <a:t>los siniestros causados por un único evento tienen que surgir de la misma </a:t>
            </a:r>
            <a:r>
              <a:rPr lang="es-ES" sz="1600" b="1" dirty="0"/>
              <a:t>causa</a:t>
            </a:r>
            <a:r>
              <a:rPr lang="es-ES" sz="1600" dirty="0"/>
              <a:t>, mismo periodo de </a:t>
            </a:r>
            <a:r>
              <a:rPr lang="es-ES" sz="1600" b="1" dirty="0"/>
              <a:t>tiempo</a:t>
            </a:r>
            <a:r>
              <a:rPr lang="es-ES" sz="1600" dirty="0"/>
              <a:t> y en la misma </a:t>
            </a:r>
            <a:r>
              <a:rPr lang="es-ES" sz="1600" b="1" dirty="0"/>
              <a:t>área</a:t>
            </a:r>
            <a:r>
              <a:rPr lang="es-ES" sz="1600" dirty="0"/>
              <a:t> (ya sea aldea, pueblo, ciudad o país).</a:t>
            </a:r>
          </a:p>
          <a:p>
            <a:pPr marL="285750" lvl="0" indent="-285750">
              <a:spcAft>
                <a:spcPts val="1200"/>
              </a:spcAft>
              <a:buFont typeface="Arial" panose="020B0604020202020204" pitchFamily="34" charset="0"/>
              <a:buChar char="•"/>
            </a:pPr>
            <a:r>
              <a:rPr lang="es-ES" sz="1600" dirty="0"/>
              <a:t>La causa debe ser un ‘peligro’ cubierto en el programa.</a:t>
            </a:r>
          </a:p>
          <a:p>
            <a:pPr marL="285750" indent="-285750">
              <a:spcAft>
                <a:spcPts val="1200"/>
              </a:spcAft>
              <a:buFont typeface="Arial" panose="020B0604020202020204" pitchFamily="34" charset="0"/>
              <a:buChar char="•"/>
            </a:pPr>
            <a:r>
              <a:rPr lang="es-ES" sz="1600" dirty="0"/>
              <a:t>Las coberturas catastróficas tradicionales tienen la condición de dos riesgos, en la que la cobertura solo se activa si dos o mas riesgos se ven afectados por un único evento.</a:t>
            </a:r>
          </a:p>
          <a:p>
            <a:pPr marL="285750" lvl="0" indent="-285750">
              <a:spcAft>
                <a:spcPts val="1200"/>
              </a:spcAft>
              <a:buFont typeface="Arial" panose="020B0604020202020204" pitchFamily="34" charset="0"/>
              <a:buChar char="•"/>
            </a:pPr>
            <a:r>
              <a:rPr lang="es-ES" sz="1600" dirty="0"/>
              <a:t>Para contratos catastróficos, es estándar en el mercado utilizar una Cláusula de Horas.</a:t>
            </a:r>
          </a:p>
          <a:p>
            <a:pPr marL="285750" lvl="0" indent="-285750">
              <a:spcAft>
                <a:spcPts val="1200"/>
              </a:spcAft>
              <a:buFont typeface="Arial" panose="020B0604020202020204" pitchFamily="34" charset="0"/>
              <a:buChar char="•"/>
            </a:pPr>
            <a:r>
              <a:rPr lang="es-ES" sz="1600" dirty="0" err="1"/>
              <a:t>Swiss</a:t>
            </a:r>
            <a:r>
              <a:rPr lang="es-ES" sz="1600" dirty="0"/>
              <a:t> Re también tiene su versión, que veremos más adelante.</a:t>
            </a:r>
          </a:p>
        </p:txBody>
      </p:sp>
      <p:grpSp>
        <p:nvGrpSpPr>
          <p:cNvPr id="2" name="Group 1"/>
          <p:cNvGrpSpPr/>
          <p:nvPr/>
        </p:nvGrpSpPr>
        <p:grpSpPr>
          <a:xfrm>
            <a:off x="8209432" y="2546757"/>
            <a:ext cx="2089500" cy="2106467"/>
            <a:chOff x="8815758" y="599339"/>
            <a:chExt cx="1611874" cy="1611874"/>
          </a:xfrm>
        </p:grpSpPr>
        <p:sp>
          <p:nvSpPr>
            <p:cNvPr id="35" name="Oval 34"/>
            <p:cNvSpPr/>
            <p:nvPr/>
          </p:nvSpPr>
          <p:spPr>
            <a:xfrm>
              <a:off x="8815758" y="599339"/>
              <a:ext cx="1611874" cy="1611874"/>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74" name="Group 37"/>
            <p:cNvGrpSpPr>
              <a:grpSpLocks noChangeAspect="1"/>
            </p:cNvGrpSpPr>
            <p:nvPr/>
          </p:nvGrpSpPr>
          <p:grpSpPr bwMode="auto">
            <a:xfrm>
              <a:off x="9141648" y="890717"/>
              <a:ext cx="962578" cy="962574"/>
              <a:chOff x="5583" y="1180"/>
              <a:chExt cx="175" cy="175"/>
            </a:xfrm>
            <a:solidFill>
              <a:schemeClr val="bg1"/>
            </a:solidFill>
          </p:grpSpPr>
          <p:sp>
            <p:nvSpPr>
              <p:cNvPr id="75" name="Freeform 38"/>
              <p:cNvSpPr>
                <a:spLocks noEditPoints="1"/>
              </p:cNvSpPr>
              <p:nvPr/>
            </p:nvSpPr>
            <p:spPr bwMode="auto">
              <a:xfrm>
                <a:off x="5649" y="1244"/>
                <a:ext cx="43" cy="43"/>
              </a:xfrm>
              <a:custGeom>
                <a:avLst/>
                <a:gdLst>
                  <a:gd name="T0" fmla="*/ 6 w 31"/>
                  <a:gd name="T1" fmla="*/ 6 h 31"/>
                  <a:gd name="T2" fmla="*/ 6 w 31"/>
                  <a:gd name="T3" fmla="*/ 27 h 31"/>
                  <a:gd name="T4" fmla="*/ 16 w 31"/>
                  <a:gd name="T5" fmla="*/ 31 h 31"/>
                  <a:gd name="T6" fmla="*/ 26 w 31"/>
                  <a:gd name="T7" fmla="*/ 27 h 31"/>
                  <a:gd name="T8" fmla="*/ 31 w 31"/>
                  <a:gd name="T9" fmla="*/ 16 h 31"/>
                  <a:gd name="T10" fmla="*/ 26 w 31"/>
                  <a:gd name="T11" fmla="*/ 6 h 31"/>
                  <a:gd name="T12" fmla="*/ 6 w 31"/>
                  <a:gd name="T13" fmla="*/ 6 h 31"/>
                  <a:gd name="T14" fmla="*/ 21 w 31"/>
                  <a:gd name="T15" fmla="*/ 21 h 31"/>
                  <a:gd name="T16" fmla="*/ 21 w 31"/>
                  <a:gd name="T17" fmla="*/ 21 h 31"/>
                  <a:gd name="T18" fmla="*/ 11 w 31"/>
                  <a:gd name="T19" fmla="*/ 21 h 31"/>
                  <a:gd name="T20" fmla="*/ 11 w 31"/>
                  <a:gd name="T21" fmla="*/ 11 h 31"/>
                  <a:gd name="T22" fmla="*/ 16 w 31"/>
                  <a:gd name="T23" fmla="*/ 9 h 31"/>
                  <a:gd name="T24" fmla="*/ 21 w 31"/>
                  <a:gd name="T25" fmla="*/ 11 h 31"/>
                  <a:gd name="T26" fmla="*/ 23 w 31"/>
                  <a:gd name="T27" fmla="*/ 16 h 31"/>
                  <a:gd name="T28" fmla="*/ 21 w 31"/>
                  <a:gd name="T2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1">
                    <a:moveTo>
                      <a:pt x="6" y="6"/>
                    </a:moveTo>
                    <a:cubicBezTo>
                      <a:pt x="0" y="11"/>
                      <a:pt x="0" y="21"/>
                      <a:pt x="6" y="27"/>
                    </a:cubicBezTo>
                    <a:cubicBezTo>
                      <a:pt x="8" y="29"/>
                      <a:pt x="12" y="31"/>
                      <a:pt x="16" y="31"/>
                    </a:cubicBezTo>
                    <a:cubicBezTo>
                      <a:pt x="20" y="31"/>
                      <a:pt x="24" y="29"/>
                      <a:pt x="26" y="27"/>
                    </a:cubicBezTo>
                    <a:cubicBezTo>
                      <a:pt x="29" y="24"/>
                      <a:pt x="31" y="20"/>
                      <a:pt x="31" y="16"/>
                    </a:cubicBezTo>
                    <a:cubicBezTo>
                      <a:pt x="31" y="12"/>
                      <a:pt x="29" y="8"/>
                      <a:pt x="26" y="6"/>
                    </a:cubicBezTo>
                    <a:cubicBezTo>
                      <a:pt x="21" y="0"/>
                      <a:pt x="11" y="0"/>
                      <a:pt x="6" y="6"/>
                    </a:cubicBezTo>
                    <a:close/>
                    <a:moveTo>
                      <a:pt x="21" y="21"/>
                    </a:moveTo>
                    <a:cubicBezTo>
                      <a:pt x="21" y="21"/>
                      <a:pt x="21" y="21"/>
                      <a:pt x="21" y="21"/>
                    </a:cubicBezTo>
                    <a:cubicBezTo>
                      <a:pt x="18" y="23"/>
                      <a:pt x="14" y="23"/>
                      <a:pt x="11" y="21"/>
                    </a:cubicBezTo>
                    <a:cubicBezTo>
                      <a:pt x="9" y="18"/>
                      <a:pt x="9" y="14"/>
                      <a:pt x="11" y="11"/>
                    </a:cubicBezTo>
                    <a:cubicBezTo>
                      <a:pt x="13" y="10"/>
                      <a:pt x="14" y="9"/>
                      <a:pt x="16" y="9"/>
                    </a:cubicBezTo>
                    <a:cubicBezTo>
                      <a:pt x="18" y="9"/>
                      <a:pt x="19" y="10"/>
                      <a:pt x="21" y="11"/>
                    </a:cubicBezTo>
                    <a:cubicBezTo>
                      <a:pt x="22" y="13"/>
                      <a:pt x="23" y="14"/>
                      <a:pt x="23" y="16"/>
                    </a:cubicBezTo>
                    <a:cubicBezTo>
                      <a:pt x="23" y="18"/>
                      <a:pt x="22" y="20"/>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76" name="Freeform 39"/>
              <p:cNvSpPr>
                <a:spLocks noEditPoints="1"/>
              </p:cNvSpPr>
              <p:nvPr/>
            </p:nvSpPr>
            <p:spPr bwMode="auto">
              <a:xfrm>
                <a:off x="5583" y="1180"/>
                <a:ext cx="175" cy="175"/>
              </a:xfrm>
              <a:custGeom>
                <a:avLst/>
                <a:gdLst>
                  <a:gd name="T0" fmla="*/ 125 w 126"/>
                  <a:gd name="T1" fmla="*/ 17 h 126"/>
                  <a:gd name="T2" fmla="*/ 91 w 126"/>
                  <a:gd name="T3" fmla="*/ 2 h 126"/>
                  <a:gd name="T4" fmla="*/ 27 w 126"/>
                  <a:gd name="T5" fmla="*/ 26 h 126"/>
                  <a:gd name="T6" fmla="*/ 27 w 126"/>
                  <a:gd name="T7" fmla="*/ 98 h 126"/>
                  <a:gd name="T8" fmla="*/ 29 w 126"/>
                  <a:gd name="T9" fmla="*/ 100 h 126"/>
                  <a:gd name="T10" fmla="*/ 10 w 126"/>
                  <a:gd name="T11" fmla="*/ 100 h 126"/>
                  <a:gd name="T12" fmla="*/ 9 w 126"/>
                  <a:gd name="T13" fmla="*/ 99 h 126"/>
                  <a:gd name="T14" fmla="*/ 2 w 126"/>
                  <a:gd name="T15" fmla="*/ 100 h 126"/>
                  <a:gd name="T16" fmla="*/ 0 w 126"/>
                  <a:gd name="T17" fmla="*/ 104 h 126"/>
                  <a:gd name="T18" fmla="*/ 1 w 126"/>
                  <a:gd name="T19" fmla="*/ 107 h 126"/>
                  <a:gd name="T20" fmla="*/ 41 w 126"/>
                  <a:gd name="T21" fmla="*/ 126 h 126"/>
                  <a:gd name="T22" fmla="*/ 48 w 126"/>
                  <a:gd name="T23" fmla="*/ 126 h 126"/>
                  <a:gd name="T24" fmla="*/ 98 w 126"/>
                  <a:gd name="T25" fmla="*/ 104 h 126"/>
                  <a:gd name="T26" fmla="*/ 99 w 126"/>
                  <a:gd name="T27" fmla="*/ 26 h 126"/>
                  <a:gd name="T28" fmla="*/ 97 w 126"/>
                  <a:gd name="T29" fmla="*/ 24 h 126"/>
                  <a:gd name="T30" fmla="*/ 116 w 126"/>
                  <a:gd name="T31" fmla="*/ 24 h 126"/>
                  <a:gd name="T32" fmla="*/ 117 w 126"/>
                  <a:gd name="T33" fmla="*/ 25 h 126"/>
                  <a:gd name="T34" fmla="*/ 124 w 126"/>
                  <a:gd name="T35" fmla="*/ 25 h 126"/>
                  <a:gd name="T36" fmla="*/ 126 w 126"/>
                  <a:gd name="T37" fmla="*/ 20 h 126"/>
                  <a:gd name="T38" fmla="*/ 125 w 126"/>
                  <a:gd name="T39" fmla="*/ 17 h 126"/>
                  <a:gd name="T40" fmla="*/ 87 w 126"/>
                  <a:gd name="T41" fmla="*/ 20 h 126"/>
                  <a:gd name="T42" fmla="*/ 85 w 126"/>
                  <a:gd name="T43" fmla="*/ 23 h 126"/>
                  <a:gd name="T44" fmla="*/ 87 w 126"/>
                  <a:gd name="T45" fmla="*/ 26 h 126"/>
                  <a:gd name="T46" fmla="*/ 93 w 126"/>
                  <a:gd name="T47" fmla="*/ 32 h 126"/>
                  <a:gd name="T48" fmla="*/ 92 w 126"/>
                  <a:gd name="T49" fmla="*/ 99 h 126"/>
                  <a:gd name="T50" fmla="*/ 42 w 126"/>
                  <a:gd name="T51" fmla="*/ 118 h 126"/>
                  <a:gd name="T52" fmla="*/ 15 w 126"/>
                  <a:gd name="T53" fmla="*/ 109 h 126"/>
                  <a:gd name="T54" fmla="*/ 39 w 126"/>
                  <a:gd name="T55" fmla="*/ 104 h 126"/>
                  <a:gd name="T56" fmla="*/ 41 w 126"/>
                  <a:gd name="T57" fmla="*/ 101 h 126"/>
                  <a:gd name="T58" fmla="*/ 39 w 126"/>
                  <a:gd name="T59" fmla="*/ 98 h 126"/>
                  <a:gd name="T60" fmla="*/ 33 w 126"/>
                  <a:gd name="T61" fmla="*/ 92 h 126"/>
                  <a:gd name="T62" fmla="*/ 33 w 126"/>
                  <a:gd name="T63" fmla="*/ 32 h 126"/>
                  <a:gd name="T64" fmla="*/ 90 w 126"/>
                  <a:gd name="T65" fmla="*/ 10 h 126"/>
                  <a:gd name="T66" fmla="*/ 109 w 126"/>
                  <a:gd name="T67" fmla="*/ 15 h 126"/>
                  <a:gd name="T68" fmla="*/ 87 w 126"/>
                  <a:gd name="T69"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6">
                    <a:moveTo>
                      <a:pt x="125" y="17"/>
                    </a:moveTo>
                    <a:cubicBezTo>
                      <a:pt x="121" y="11"/>
                      <a:pt x="107" y="4"/>
                      <a:pt x="91" y="2"/>
                    </a:cubicBezTo>
                    <a:cubicBezTo>
                      <a:pt x="74" y="0"/>
                      <a:pt x="50" y="3"/>
                      <a:pt x="27" y="26"/>
                    </a:cubicBezTo>
                    <a:cubicBezTo>
                      <a:pt x="7" y="46"/>
                      <a:pt x="7" y="78"/>
                      <a:pt x="27" y="98"/>
                    </a:cubicBezTo>
                    <a:cubicBezTo>
                      <a:pt x="28" y="99"/>
                      <a:pt x="28" y="99"/>
                      <a:pt x="29" y="100"/>
                    </a:cubicBezTo>
                    <a:cubicBezTo>
                      <a:pt x="23" y="102"/>
                      <a:pt x="16" y="102"/>
                      <a:pt x="10" y="100"/>
                    </a:cubicBezTo>
                    <a:cubicBezTo>
                      <a:pt x="9" y="99"/>
                      <a:pt x="9" y="99"/>
                      <a:pt x="9" y="99"/>
                    </a:cubicBezTo>
                    <a:cubicBezTo>
                      <a:pt x="6" y="99"/>
                      <a:pt x="4" y="98"/>
                      <a:pt x="2" y="100"/>
                    </a:cubicBezTo>
                    <a:cubicBezTo>
                      <a:pt x="1" y="100"/>
                      <a:pt x="0" y="102"/>
                      <a:pt x="0" y="104"/>
                    </a:cubicBezTo>
                    <a:cubicBezTo>
                      <a:pt x="0" y="106"/>
                      <a:pt x="1" y="107"/>
                      <a:pt x="1" y="107"/>
                    </a:cubicBezTo>
                    <a:cubicBezTo>
                      <a:pt x="6" y="114"/>
                      <a:pt x="22" y="124"/>
                      <a:pt x="41" y="126"/>
                    </a:cubicBezTo>
                    <a:cubicBezTo>
                      <a:pt x="43" y="126"/>
                      <a:pt x="45" y="126"/>
                      <a:pt x="48" y="126"/>
                    </a:cubicBezTo>
                    <a:cubicBezTo>
                      <a:pt x="62" y="126"/>
                      <a:pt x="80" y="122"/>
                      <a:pt x="98" y="104"/>
                    </a:cubicBezTo>
                    <a:cubicBezTo>
                      <a:pt x="118" y="84"/>
                      <a:pt x="118" y="46"/>
                      <a:pt x="99" y="26"/>
                    </a:cubicBezTo>
                    <a:cubicBezTo>
                      <a:pt x="98" y="25"/>
                      <a:pt x="98" y="25"/>
                      <a:pt x="97" y="24"/>
                    </a:cubicBezTo>
                    <a:cubicBezTo>
                      <a:pt x="103" y="22"/>
                      <a:pt x="110" y="22"/>
                      <a:pt x="116" y="24"/>
                    </a:cubicBezTo>
                    <a:cubicBezTo>
                      <a:pt x="117" y="25"/>
                      <a:pt x="117" y="25"/>
                      <a:pt x="117" y="25"/>
                    </a:cubicBezTo>
                    <a:cubicBezTo>
                      <a:pt x="120" y="25"/>
                      <a:pt x="122" y="26"/>
                      <a:pt x="124" y="25"/>
                    </a:cubicBezTo>
                    <a:cubicBezTo>
                      <a:pt x="125" y="24"/>
                      <a:pt x="126" y="23"/>
                      <a:pt x="126" y="20"/>
                    </a:cubicBezTo>
                    <a:cubicBezTo>
                      <a:pt x="126" y="18"/>
                      <a:pt x="125" y="17"/>
                      <a:pt x="125" y="17"/>
                    </a:cubicBezTo>
                    <a:close/>
                    <a:moveTo>
                      <a:pt x="87" y="20"/>
                    </a:moveTo>
                    <a:cubicBezTo>
                      <a:pt x="86" y="21"/>
                      <a:pt x="85" y="22"/>
                      <a:pt x="85" y="23"/>
                    </a:cubicBezTo>
                    <a:cubicBezTo>
                      <a:pt x="85" y="24"/>
                      <a:pt x="86" y="26"/>
                      <a:pt x="87" y="26"/>
                    </a:cubicBezTo>
                    <a:cubicBezTo>
                      <a:pt x="89" y="28"/>
                      <a:pt x="91" y="30"/>
                      <a:pt x="93" y="32"/>
                    </a:cubicBezTo>
                    <a:cubicBezTo>
                      <a:pt x="110" y="48"/>
                      <a:pt x="109" y="81"/>
                      <a:pt x="92" y="99"/>
                    </a:cubicBezTo>
                    <a:cubicBezTo>
                      <a:pt x="77" y="114"/>
                      <a:pt x="60" y="120"/>
                      <a:pt x="42" y="118"/>
                    </a:cubicBezTo>
                    <a:cubicBezTo>
                      <a:pt x="31" y="117"/>
                      <a:pt x="21" y="113"/>
                      <a:pt x="15" y="109"/>
                    </a:cubicBezTo>
                    <a:cubicBezTo>
                      <a:pt x="24" y="110"/>
                      <a:pt x="33" y="108"/>
                      <a:pt x="39" y="104"/>
                    </a:cubicBezTo>
                    <a:cubicBezTo>
                      <a:pt x="40" y="104"/>
                      <a:pt x="41" y="102"/>
                      <a:pt x="41" y="101"/>
                    </a:cubicBezTo>
                    <a:cubicBezTo>
                      <a:pt x="41" y="100"/>
                      <a:pt x="40" y="98"/>
                      <a:pt x="39" y="98"/>
                    </a:cubicBezTo>
                    <a:cubicBezTo>
                      <a:pt x="37" y="96"/>
                      <a:pt x="35" y="94"/>
                      <a:pt x="33" y="92"/>
                    </a:cubicBezTo>
                    <a:cubicBezTo>
                      <a:pt x="16" y="76"/>
                      <a:pt x="16" y="48"/>
                      <a:pt x="33" y="32"/>
                    </a:cubicBezTo>
                    <a:cubicBezTo>
                      <a:pt x="54" y="11"/>
                      <a:pt x="75" y="8"/>
                      <a:pt x="90" y="10"/>
                    </a:cubicBezTo>
                    <a:cubicBezTo>
                      <a:pt x="98" y="11"/>
                      <a:pt x="104" y="13"/>
                      <a:pt x="109" y="15"/>
                    </a:cubicBezTo>
                    <a:cubicBezTo>
                      <a:pt x="101" y="14"/>
                      <a:pt x="92" y="16"/>
                      <a:pt x="8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grpSp>
        <p:nvGrpSpPr>
          <p:cNvPr id="6" name="Group 5"/>
          <p:cNvGrpSpPr/>
          <p:nvPr/>
        </p:nvGrpSpPr>
        <p:grpSpPr>
          <a:xfrm>
            <a:off x="9888953" y="1093854"/>
            <a:ext cx="1485063" cy="1466233"/>
            <a:chOff x="8287281" y="2677405"/>
            <a:chExt cx="1485063" cy="1466233"/>
          </a:xfrm>
        </p:grpSpPr>
        <p:sp>
          <p:nvSpPr>
            <p:cNvPr id="92" name="Oval 91"/>
            <p:cNvSpPr/>
            <p:nvPr/>
          </p:nvSpPr>
          <p:spPr>
            <a:xfrm>
              <a:off x="8287281" y="2677405"/>
              <a:ext cx="1485063" cy="1466233"/>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38" name="Group 87"/>
            <p:cNvGrpSpPr>
              <a:grpSpLocks noChangeAspect="1"/>
            </p:cNvGrpSpPr>
            <p:nvPr/>
          </p:nvGrpSpPr>
          <p:grpSpPr bwMode="auto">
            <a:xfrm>
              <a:off x="8640484" y="2996723"/>
              <a:ext cx="778658" cy="769756"/>
              <a:chOff x="2135" y="3412"/>
              <a:chExt cx="175" cy="173"/>
            </a:xfrm>
            <a:solidFill>
              <a:schemeClr val="bg1"/>
            </a:solidFill>
          </p:grpSpPr>
          <p:sp>
            <p:nvSpPr>
              <p:cNvPr id="39" name="Oval 88"/>
              <p:cNvSpPr>
                <a:spLocks noChangeArrowheads="1"/>
              </p:cNvSpPr>
              <p:nvPr/>
            </p:nvSpPr>
            <p:spPr bwMode="auto">
              <a:xfrm>
                <a:off x="2189" y="3505"/>
                <a:ext cx="23"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40" name="Freeform 89"/>
              <p:cNvSpPr>
                <a:spLocks noEditPoints="1"/>
              </p:cNvSpPr>
              <p:nvPr/>
            </p:nvSpPr>
            <p:spPr bwMode="auto">
              <a:xfrm>
                <a:off x="2135" y="3412"/>
                <a:ext cx="175" cy="173"/>
              </a:xfrm>
              <a:custGeom>
                <a:avLst/>
                <a:gdLst>
                  <a:gd name="T0" fmla="*/ 118 w 126"/>
                  <a:gd name="T1" fmla="*/ 77 h 125"/>
                  <a:gd name="T2" fmla="*/ 109 w 126"/>
                  <a:gd name="T3" fmla="*/ 77 h 125"/>
                  <a:gd name="T4" fmla="*/ 109 w 126"/>
                  <a:gd name="T5" fmla="*/ 49 h 125"/>
                  <a:gd name="T6" fmla="*/ 118 w 126"/>
                  <a:gd name="T7" fmla="*/ 49 h 125"/>
                  <a:gd name="T8" fmla="*/ 123 w 126"/>
                  <a:gd name="T9" fmla="*/ 51 h 125"/>
                  <a:gd name="T10" fmla="*/ 122 w 126"/>
                  <a:gd name="T11" fmla="*/ 39 h 125"/>
                  <a:gd name="T12" fmla="*/ 122 w 126"/>
                  <a:gd name="T13" fmla="*/ 38 h 125"/>
                  <a:gd name="T14" fmla="*/ 114 w 126"/>
                  <a:gd name="T15" fmla="*/ 29 h 125"/>
                  <a:gd name="T16" fmla="*/ 113 w 126"/>
                  <a:gd name="T17" fmla="*/ 38 h 125"/>
                  <a:gd name="T18" fmla="*/ 85 w 126"/>
                  <a:gd name="T19" fmla="*/ 20 h 125"/>
                  <a:gd name="T20" fmla="*/ 92 w 126"/>
                  <a:gd name="T21" fmla="*/ 14 h 125"/>
                  <a:gd name="T22" fmla="*/ 97 w 126"/>
                  <a:gd name="T23" fmla="*/ 12 h 125"/>
                  <a:gd name="T24" fmla="*/ 88 w 126"/>
                  <a:gd name="T25" fmla="*/ 4 h 125"/>
                  <a:gd name="T26" fmla="*/ 87 w 126"/>
                  <a:gd name="T27" fmla="*/ 4 h 125"/>
                  <a:gd name="T28" fmla="*/ 75 w 126"/>
                  <a:gd name="T29" fmla="*/ 3 h 125"/>
                  <a:gd name="T30" fmla="*/ 81 w 126"/>
                  <a:gd name="T31" fmla="*/ 10 h 125"/>
                  <a:gd name="T32" fmla="*/ 63 w 126"/>
                  <a:gd name="T33" fmla="*/ 15 h 125"/>
                  <a:gd name="T34" fmla="*/ 45 w 126"/>
                  <a:gd name="T35" fmla="*/ 10 h 125"/>
                  <a:gd name="T36" fmla="*/ 51 w 126"/>
                  <a:gd name="T37" fmla="*/ 3 h 125"/>
                  <a:gd name="T38" fmla="*/ 39 w 126"/>
                  <a:gd name="T39" fmla="*/ 4 h 125"/>
                  <a:gd name="T40" fmla="*/ 38 w 126"/>
                  <a:gd name="T41" fmla="*/ 4 h 125"/>
                  <a:gd name="T42" fmla="*/ 29 w 126"/>
                  <a:gd name="T43" fmla="*/ 12 h 125"/>
                  <a:gd name="T44" fmla="*/ 34 w 126"/>
                  <a:gd name="T45" fmla="*/ 14 h 125"/>
                  <a:gd name="T46" fmla="*/ 41 w 126"/>
                  <a:gd name="T47" fmla="*/ 20 h 125"/>
                  <a:gd name="T48" fmla="*/ 13 w 126"/>
                  <a:gd name="T49" fmla="*/ 38 h 125"/>
                  <a:gd name="T50" fmla="*/ 12 w 126"/>
                  <a:gd name="T51" fmla="*/ 29 h 125"/>
                  <a:gd name="T52" fmla="*/ 4 w 126"/>
                  <a:gd name="T53" fmla="*/ 38 h 125"/>
                  <a:gd name="T54" fmla="*/ 4 w 126"/>
                  <a:gd name="T55" fmla="*/ 39 h 125"/>
                  <a:gd name="T56" fmla="*/ 3 w 126"/>
                  <a:gd name="T57" fmla="*/ 51 h 125"/>
                  <a:gd name="T58" fmla="*/ 8 w 126"/>
                  <a:gd name="T59" fmla="*/ 49 h 125"/>
                  <a:gd name="T60" fmla="*/ 17 w 126"/>
                  <a:gd name="T61" fmla="*/ 49 h 125"/>
                  <a:gd name="T62" fmla="*/ 17 w 126"/>
                  <a:gd name="T63" fmla="*/ 77 h 125"/>
                  <a:gd name="T64" fmla="*/ 8 w 126"/>
                  <a:gd name="T65" fmla="*/ 77 h 125"/>
                  <a:gd name="T66" fmla="*/ 1 w 126"/>
                  <a:gd name="T67" fmla="*/ 80 h 125"/>
                  <a:gd name="T68" fmla="*/ 4 w 126"/>
                  <a:gd name="T69" fmla="*/ 87 h 125"/>
                  <a:gd name="T70" fmla="*/ 7 w 126"/>
                  <a:gd name="T71" fmla="*/ 95 h 125"/>
                  <a:gd name="T72" fmla="*/ 12 w 126"/>
                  <a:gd name="T73" fmla="*/ 97 h 125"/>
                  <a:gd name="T74" fmla="*/ 13 w 126"/>
                  <a:gd name="T75" fmla="*/ 88 h 125"/>
                  <a:gd name="T76" fmla="*/ 41 w 126"/>
                  <a:gd name="T77" fmla="*/ 106 h 125"/>
                  <a:gd name="T78" fmla="*/ 34 w 126"/>
                  <a:gd name="T79" fmla="*/ 112 h 125"/>
                  <a:gd name="T80" fmla="*/ 31 w 126"/>
                  <a:gd name="T81" fmla="*/ 119 h 125"/>
                  <a:gd name="T82" fmla="*/ 39 w 126"/>
                  <a:gd name="T83" fmla="*/ 122 h 125"/>
                  <a:gd name="T84" fmla="*/ 46 w 126"/>
                  <a:gd name="T85" fmla="*/ 125 h 125"/>
                  <a:gd name="T86" fmla="*/ 51 w 126"/>
                  <a:gd name="T87" fmla="*/ 123 h 125"/>
                  <a:gd name="T88" fmla="*/ 45 w 126"/>
                  <a:gd name="T89" fmla="*/ 116 h 125"/>
                  <a:gd name="T90" fmla="*/ 63 w 126"/>
                  <a:gd name="T91" fmla="*/ 111 h 125"/>
                  <a:gd name="T92" fmla="*/ 81 w 126"/>
                  <a:gd name="T93" fmla="*/ 116 h 125"/>
                  <a:gd name="T94" fmla="*/ 75 w 126"/>
                  <a:gd name="T95" fmla="*/ 123 h 125"/>
                  <a:gd name="T96" fmla="*/ 80 w 126"/>
                  <a:gd name="T97" fmla="*/ 125 h 125"/>
                  <a:gd name="T98" fmla="*/ 87 w 126"/>
                  <a:gd name="T99" fmla="*/ 122 h 125"/>
                  <a:gd name="T100" fmla="*/ 95 w 126"/>
                  <a:gd name="T101" fmla="*/ 119 h 125"/>
                  <a:gd name="T102" fmla="*/ 92 w 126"/>
                  <a:gd name="T103" fmla="*/ 112 h 125"/>
                  <a:gd name="T104" fmla="*/ 85 w 126"/>
                  <a:gd name="T105" fmla="*/ 106 h 125"/>
                  <a:gd name="T106" fmla="*/ 113 w 126"/>
                  <a:gd name="T107" fmla="*/ 88 h 125"/>
                  <a:gd name="T108" fmla="*/ 114 w 126"/>
                  <a:gd name="T109" fmla="*/ 97 h 125"/>
                  <a:gd name="T110" fmla="*/ 119 w 126"/>
                  <a:gd name="T111" fmla="*/ 95 h 125"/>
                  <a:gd name="T112" fmla="*/ 122 w 126"/>
                  <a:gd name="T113" fmla="*/ 87 h 125"/>
                  <a:gd name="T114" fmla="*/ 125 w 126"/>
                  <a:gd name="T115" fmla="*/ 80 h 125"/>
                  <a:gd name="T116" fmla="*/ 63 w 126"/>
                  <a:gd name="T117" fmla="*/ 103 h 125"/>
                  <a:gd name="T118" fmla="*/ 63 w 126"/>
                  <a:gd name="T119" fmla="*/ 23 h 125"/>
                  <a:gd name="T120" fmla="*/ 63 w 126"/>
                  <a:gd name="T121" fmla="*/ 10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25">
                    <a:moveTo>
                      <a:pt x="123" y="75"/>
                    </a:moveTo>
                    <a:cubicBezTo>
                      <a:pt x="121" y="74"/>
                      <a:pt x="119" y="75"/>
                      <a:pt x="118" y="77"/>
                    </a:cubicBezTo>
                    <a:cubicBezTo>
                      <a:pt x="116" y="81"/>
                      <a:pt x="116" y="81"/>
                      <a:pt x="116" y="81"/>
                    </a:cubicBezTo>
                    <a:cubicBezTo>
                      <a:pt x="109" y="77"/>
                      <a:pt x="109" y="77"/>
                      <a:pt x="109" y="77"/>
                    </a:cubicBezTo>
                    <a:cubicBezTo>
                      <a:pt x="110" y="73"/>
                      <a:pt x="111" y="68"/>
                      <a:pt x="111" y="63"/>
                    </a:cubicBezTo>
                    <a:cubicBezTo>
                      <a:pt x="111" y="58"/>
                      <a:pt x="110" y="53"/>
                      <a:pt x="109" y="49"/>
                    </a:cubicBezTo>
                    <a:cubicBezTo>
                      <a:pt x="116" y="45"/>
                      <a:pt x="116" y="45"/>
                      <a:pt x="116" y="45"/>
                    </a:cubicBezTo>
                    <a:cubicBezTo>
                      <a:pt x="118" y="49"/>
                      <a:pt x="118" y="49"/>
                      <a:pt x="118" y="49"/>
                    </a:cubicBezTo>
                    <a:cubicBezTo>
                      <a:pt x="118" y="50"/>
                      <a:pt x="120" y="51"/>
                      <a:pt x="121" y="51"/>
                    </a:cubicBezTo>
                    <a:cubicBezTo>
                      <a:pt x="122" y="51"/>
                      <a:pt x="122" y="51"/>
                      <a:pt x="123" y="51"/>
                    </a:cubicBezTo>
                    <a:cubicBezTo>
                      <a:pt x="125" y="50"/>
                      <a:pt x="126" y="48"/>
                      <a:pt x="125" y="46"/>
                    </a:cubicBezTo>
                    <a:cubicBezTo>
                      <a:pt x="122" y="39"/>
                      <a:pt x="122" y="39"/>
                      <a:pt x="122" y="39"/>
                    </a:cubicBezTo>
                    <a:cubicBezTo>
                      <a:pt x="122" y="39"/>
                      <a:pt x="122" y="39"/>
                      <a:pt x="122" y="39"/>
                    </a:cubicBezTo>
                    <a:cubicBezTo>
                      <a:pt x="122" y="39"/>
                      <a:pt x="122" y="38"/>
                      <a:pt x="122" y="38"/>
                    </a:cubicBezTo>
                    <a:cubicBezTo>
                      <a:pt x="119" y="31"/>
                      <a:pt x="119" y="31"/>
                      <a:pt x="119" y="31"/>
                    </a:cubicBezTo>
                    <a:cubicBezTo>
                      <a:pt x="118" y="29"/>
                      <a:pt x="116" y="28"/>
                      <a:pt x="114" y="29"/>
                    </a:cubicBezTo>
                    <a:cubicBezTo>
                      <a:pt x="112" y="30"/>
                      <a:pt x="111" y="32"/>
                      <a:pt x="112" y="34"/>
                    </a:cubicBezTo>
                    <a:cubicBezTo>
                      <a:pt x="113" y="38"/>
                      <a:pt x="113" y="38"/>
                      <a:pt x="113" y="38"/>
                    </a:cubicBezTo>
                    <a:cubicBezTo>
                      <a:pt x="106" y="41"/>
                      <a:pt x="106" y="41"/>
                      <a:pt x="106" y="41"/>
                    </a:cubicBezTo>
                    <a:cubicBezTo>
                      <a:pt x="101" y="32"/>
                      <a:pt x="94" y="25"/>
                      <a:pt x="85" y="20"/>
                    </a:cubicBezTo>
                    <a:cubicBezTo>
                      <a:pt x="88" y="13"/>
                      <a:pt x="88" y="13"/>
                      <a:pt x="88" y="13"/>
                    </a:cubicBezTo>
                    <a:cubicBezTo>
                      <a:pt x="92" y="14"/>
                      <a:pt x="92" y="14"/>
                      <a:pt x="92" y="14"/>
                    </a:cubicBezTo>
                    <a:cubicBezTo>
                      <a:pt x="92" y="15"/>
                      <a:pt x="93" y="15"/>
                      <a:pt x="93" y="15"/>
                    </a:cubicBezTo>
                    <a:cubicBezTo>
                      <a:pt x="95" y="15"/>
                      <a:pt x="96" y="14"/>
                      <a:pt x="97" y="12"/>
                    </a:cubicBezTo>
                    <a:cubicBezTo>
                      <a:pt x="98" y="10"/>
                      <a:pt x="97" y="8"/>
                      <a:pt x="95" y="7"/>
                    </a:cubicBezTo>
                    <a:cubicBezTo>
                      <a:pt x="88" y="4"/>
                      <a:pt x="88" y="4"/>
                      <a:pt x="88" y="4"/>
                    </a:cubicBezTo>
                    <a:cubicBezTo>
                      <a:pt x="88" y="4"/>
                      <a:pt x="87" y="4"/>
                      <a:pt x="87" y="4"/>
                    </a:cubicBezTo>
                    <a:cubicBezTo>
                      <a:pt x="87" y="4"/>
                      <a:pt x="87" y="4"/>
                      <a:pt x="87" y="4"/>
                    </a:cubicBezTo>
                    <a:cubicBezTo>
                      <a:pt x="80" y="1"/>
                      <a:pt x="80" y="1"/>
                      <a:pt x="80" y="1"/>
                    </a:cubicBezTo>
                    <a:cubicBezTo>
                      <a:pt x="78" y="0"/>
                      <a:pt x="76" y="1"/>
                      <a:pt x="75" y="3"/>
                    </a:cubicBezTo>
                    <a:cubicBezTo>
                      <a:pt x="74" y="5"/>
                      <a:pt x="75" y="7"/>
                      <a:pt x="77" y="8"/>
                    </a:cubicBezTo>
                    <a:cubicBezTo>
                      <a:pt x="81" y="10"/>
                      <a:pt x="81" y="10"/>
                      <a:pt x="81" y="10"/>
                    </a:cubicBezTo>
                    <a:cubicBezTo>
                      <a:pt x="77" y="17"/>
                      <a:pt x="77" y="17"/>
                      <a:pt x="77" y="17"/>
                    </a:cubicBezTo>
                    <a:cubicBezTo>
                      <a:pt x="73" y="16"/>
                      <a:pt x="68" y="15"/>
                      <a:pt x="63" y="15"/>
                    </a:cubicBezTo>
                    <a:cubicBezTo>
                      <a:pt x="58" y="15"/>
                      <a:pt x="53" y="16"/>
                      <a:pt x="49" y="17"/>
                    </a:cubicBezTo>
                    <a:cubicBezTo>
                      <a:pt x="45" y="10"/>
                      <a:pt x="45" y="10"/>
                      <a:pt x="45" y="10"/>
                    </a:cubicBezTo>
                    <a:cubicBezTo>
                      <a:pt x="49" y="8"/>
                      <a:pt x="49" y="8"/>
                      <a:pt x="49" y="8"/>
                    </a:cubicBezTo>
                    <a:cubicBezTo>
                      <a:pt x="51" y="7"/>
                      <a:pt x="52" y="5"/>
                      <a:pt x="51" y="3"/>
                    </a:cubicBezTo>
                    <a:cubicBezTo>
                      <a:pt x="50" y="1"/>
                      <a:pt x="48" y="0"/>
                      <a:pt x="46" y="1"/>
                    </a:cubicBezTo>
                    <a:cubicBezTo>
                      <a:pt x="39" y="4"/>
                      <a:pt x="39" y="4"/>
                      <a:pt x="39" y="4"/>
                    </a:cubicBezTo>
                    <a:cubicBezTo>
                      <a:pt x="39" y="4"/>
                      <a:pt x="39" y="4"/>
                      <a:pt x="39" y="4"/>
                    </a:cubicBezTo>
                    <a:cubicBezTo>
                      <a:pt x="39" y="4"/>
                      <a:pt x="38" y="4"/>
                      <a:pt x="38" y="4"/>
                    </a:cubicBezTo>
                    <a:cubicBezTo>
                      <a:pt x="31" y="7"/>
                      <a:pt x="31" y="7"/>
                      <a:pt x="31" y="7"/>
                    </a:cubicBezTo>
                    <a:cubicBezTo>
                      <a:pt x="29" y="8"/>
                      <a:pt x="28" y="10"/>
                      <a:pt x="29" y="12"/>
                    </a:cubicBezTo>
                    <a:cubicBezTo>
                      <a:pt x="30" y="14"/>
                      <a:pt x="31" y="15"/>
                      <a:pt x="33" y="15"/>
                    </a:cubicBezTo>
                    <a:cubicBezTo>
                      <a:pt x="33" y="15"/>
                      <a:pt x="34" y="15"/>
                      <a:pt x="34" y="14"/>
                    </a:cubicBezTo>
                    <a:cubicBezTo>
                      <a:pt x="38" y="13"/>
                      <a:pt x="38" y="13"/>
                      <a:pt x="38" y="13"/>
                    </a:cubicBezTo>
                    <a:cubicBezTo>
                      <a:pt x="41" y="20"/>
                      <a:pt x="41" y="20"/>
                      <a:pt x="41" y="20"/>
                    </a:cubicBezTo>
                    <a:cubicBezTo>
                      <a:pt x="32" y="25"/>
                      <a:pt x="25" y="32"/>
                      <a:pt x="20" y="41"/>
                    </a:cubicBezTo>
                    <a:cubicBezTo>
                      <a:pt x="13" y="38"/>
                      <a:pt x="13" y="38"/>
                      <a:pt x="13" y="38"/>
                    </a:cubicBezTo>
                    <a:cubicBezTo>
                      <a:pt x="14" y="34"/>
                      <a:pt x="14" y="34"/>
                      <a:pt x="14" y="34"/>
                    </a:cubicBezTo>
                    <a:cubicBezTo>
                      <a:pt x="15" y="32"/>
                      <a:pt x="14" y="30"/>
                      <a:pt x="12" y="29"/>
                    </a:cubicBezTo>
                    <a:cubicBezTo>
                      <a:pt x="10" y="28"/>
                      <a:pt x="8" y="29"/>
                      <a:pt x="7" y="31"/>
                    </a:cubicBezTo>
                    <a:cubicBezTo>
                      <a:pt x="4" y="38"/>
                      <a:pt x="4" y="38"/>
                      <a:pt x="4" y="38"/>
                    </a:cubicBezTo>
                    <a:cubicBezTo>
                      <a:pt x="4" y="38"/>
                      <a:pt x="4" y="39"/>
                      <a:pt x="4" y="39"/>
                    </a:cubicBezTo>
                    <a:cubicBezTo>
                      <a:pt x="4" y="39"/>
                      <a:pt x="4" y="39"/>
                      <a:pt x="4" y="39"/>
                    </a:cubicBezTo>
                    <a:cubicBezTo>
                      <a:pt x="1" y="46"/>
                      <a:pt x="1" y="46"/>
                      <a:pt x="1" y="46"/>
                    </a:cubicBezTo>
                    <a:cubicBezTo>
                      <a:pt x="0" y="48"/>
                      <a:pt x="1" y="50"/>
                      <a:pt x="3" y="51"/>
                    </a:cubicBezTo>
                    <a:cubicBezTo>
                      <a:pt x="4" y="51"/>
                      <a:pt x="4" y="51"/>
                      <a:pt x="5" y="51"/>
                    </a:cubicBezTo>
                    <a:cubicBezTo>
                      <a:pt x="6" y="51"/>
                      <a:pt x="8" y="50"/>
                      <a:pt x="8" y="49"/>
                    </a:cubicBezTo>
                    <a:cubicBezTo>
                      <a:pt x="10" y="45"/>
                      <a:pt x="10" y="45"/>
                      <a:pt x="10" y="45"/>
                    </a:cubicBezTo>
                    <a:cubicBezTo>
                      <a:pt x="17" y="49"/>
                      <a:pt x="17" y="49"/>
                      <a:pt x="17" y="49"/>
                    </a:cubicBezTo>
                    <a:cubicBezTo>
                      <a:pt x="16" y="53"/>
                      <a:pt x="15" y="58"/>
                      <a:pt x="15" y="63"/>
                    </a:cubicBezTo>
                    <a:cubicBezTo>
                      <a:pt x="15" y="68"/>
                      <a:pt x="16" y="73"/>
                      <a:pt x="17" y="77"/>
                    </a:cubicBezTo>
                    <a:cubicBezTo>
                      <a:pt x="10" y="81"/>
                      <a:pt x="10" y="81"/>
                      <a:pt x="10" y="81"/>
                    </a:cubicBezTo>
                    <a:cubicBezTo>
                      <a:pt x="8" y="77"/>
                      <a:pt x="8" y="77"/>
                      <a:pt x="8" y="77"/>
                    </a:cubicBezTo>
                    <a:cubicBezTo>
                      <a:pt x="7" y="75"/>
                      <a:pt x="5" y="74"/>
                      <a:pt x="3" y="75"/>
                    </a:cubicBezTo>
                    <a:cubicBezTo>
                      <a:pt x="1" y="76"/>
                      <a:pt x="0" y="78"/>
                      <a:pt x="1" y="80"/>
                    </a:cubicBezTo>
                    <a:cubicBezTo>
                      <a:pt x="4" y="87"/>
                      <a:pt x="4" y="87"/>
                      <a:pt x="4" y="87"/>
                    </a:cubicBezTo>
                    <a:cubicBezTo>
                      <a:pt x="4" y="87"/>
                      <a:pt x="4" y="87"/>
                      <a:pt x="4" y="87"/>
                    </a:cubicBezTo>
                    <a:cubicBezTo>
                      <a:pt x="4" y="88"/>
                      <a:pt x="4" y="88"/>
                      <a:pt x="4" y="88"/>
                    </a:cubicBezTo>
                    <a:cubicBezTo>
                      <a:pt x="7" y="95"/>
                      <a:pt x="7" y="95"/>
                      <a:pt x="7" y="95"/>
                    </a:cubicBezTo>
                    <a:cubicBezTo>
                      <a:pt x="8" y="96"/>
                      <a:pt x="9" y="97"/>
                      <a:pt x="11" y="97"/>
                    </a:cubicBezTo>
                    <a:cubicBezTo>
                      <a:pt x="11" y="97"/>
                      <a:pt x="12" y="97"/>
                      <a:pt x="12" y="97"/>
                    </a:cubicBezTo>
                    <a:cubicBezTo>
                      <a:pt x="14" y="96"/>
                      <a:pt x="15" y="94"/>
                      <a:pt x="14" y="92"/>
                    </a:cubicBezTo>
                    <a:cubicBezTo>
                      <a:pt x="13" y="88"/>
                      <a:pt x="13" y="88"/>
                      <a:pt x="13" y="88"/>
                    </a:cubicBezTo>
                    <a:cubicBezTo>
                      <a:pt x="20" y="85"/>
                      <a:pt x="20" y="85"/>
                      <a:pt x="20" y="85"/>
                    </a:cubicBezTo>
                    <a:cubicBezTo>
                      <a:pt x="25" y="94"/>
                      <a:pt x="32" y="101"/>
                      <a:pt x="41" y="106"/>
                    </a:cubicBezTo>
                    <a:cubicBezTo>
                      <a:pt x="38" y="113"/>
                      <a:pt x="38" y="113"/>
                      <a:pt x="38" y="113"/>
                    </a:cubicBezTo>
                    <a:cubicBezTo>
                      <a:pt x="34" y="112"/>
                      <a:pt x="34" y="112"/>
                      <a:pt x="34" y="112"/>
                    </a:cubicBezTo>
                    <a:cubicBezTo>
                      <a:pt x="32" y="111"/>
                      <a:pt x="30" y="112"/>
                      <a:pt x="29" y="114"/>
                    </a:cubicBezTo>
                    <a:cubicBezTo>
                      <a:pt x="28" y="116"/>
                      <a:pt x="29" y="118"/>
                      <a:pt x="31" y="119"/>
                    </a:cubicBezTo>
                    <a:cubicBezTo>
                      <a:pt x="38" y="122"/>
                      <a:pt x="38" y="122"/>
                      <a:pt x="38" y="122"/>
                    </a:cubicBezTo>
                    <a:cubicBezTo>
                      <a:pt x="38" y="122"/>
                      <a:pt x="39" y="122"/>
                      <a:pt x="39" y="122"/>
                    </a:cubicBezTo>
                    <a:cubicBezTo>
                      <a:pt x="39" y="122"/>
                      <a:pt x="39" y="122"/>
                      <a:pt x="39" y="122"/>
                    </a:cubicBezTo>
                    <a:cubicBezTo>
                      <a:pt x="46" y="125"/>
                      <a:pt x="46" y="125"/>
                      <a:pt x="46" y="125"/>
                    </a:cubicBezTo>
                    <a:cubicBezTo>
                      <a:pt x="46" y="125"/>
                      <a:pt x="47" y="125"/>
                      <a:pt x="47" y="125"/>
                    </a:cubicBezTo>
                    <a:cubicBezTo>
                      <a:pt x="49" y="125"/>
                      <a:pt x="50" y="124"/>
                      <a:pt x="51" y="123"/>
                    </a:cubicBezTo>
                    <a:cubicBezTo>
                      <a:pt x="52" y="121"/>
                      <a:pt x="51" y="119"/>
                      <a:pt x="49" y="118"/>
                    </a:cubicBezTo>
                    <a:cubicBezTo>
                      <a:pt x="45" y="116"/>
                      <a:pt x="45" y="116"/>
                      <a:pt x="45" y="116"/>
                    </a:cubicBezTo>
                    <a:cubicBezTo>
                      <a:pt x="49" y="109"/>
                      <a:pt x="49" y="109"/>
                      <a:pt x="49" y="109"/>
                    </a:cubicBezTo>
                    <a:cubicBezTo>
                      <a:pt x="53" y="110"/>
                      <a:pt x="58" y="111"/>
                      <a:pt x="63" y="111"/>
                    </a:cubicBezTo>
                    <a:cubicBezTo>
                      <a:pt x="68" y="111"/>
                      <a:pt x="73" y="110"/>
                      <a:pt x="77" y="109"/>
                    </a:cubicBezTo>
                    <a:cubicBezTo>
                      <a:pt x="81" y="116"/>
                      <a:pt x="81" y="116"/>
                      <a:pt x="81" y="116"/>
                    </a:cubicBezTo>
                    <a:cubicBezTo>
                      <a:pt x="77" y="118"/>
                      <a:pt x="77" y="118"/>
                      <a:pt x="77" y="118"/>
                    </a:cubicBezTo>
                    <a:cubicBezTo>
                      <a:pt x="75" y="119"/>
                      <a:pt x="74" y="121"/>
                      <a:pt x="75" y="123"/>
                    </a:cubicBezTo>
                    <a:cubicBezTo>
                      <a:pt x="76" y="124"/>
                      <a:pt x="77" y="125"/>
                      <a:pt x="79" y="125"/>
                    </a:cubicBezTo>
                    <a:cubicBezTo>
                      <a:pt x="79" y="125"/>
                      <a:pt x="80" y="125"/>
                      <a:pt x="80" y="125"/>
                    </a:cubicBezTo>
                    <a:cubicBezTo>
                      <a:pt x="87" y="122"/>
                      <a:pt x="87" y="122"/>
                      <a:pt x="87" y="122"/>
                    </a:cubicBezTo>
                    <a:cubicBezTo>
                      <a:pt x="87" y="122"/>
                      <a:pt x="87" y="122"/>
                      <a:pt x="87" y="122"/>
                    </a:cubicBezTo>
                    <a:cubicBezTo>
                      <a:pt x="87" y="122"/>
                      <a:pt x="88" y="122"/>
                      <a:pt x="88" y="122"/>
                    </a:cubicBezTo>
                    <a:cubicBezTo>
                      <a:pt x="95" y="119"/>
                      <a:pt x="95" y="119"/>
                      <a:pt x="95" y="119"/>
                    </a:cubicBezTo>
                    <a:cubicBezTo>
                      <a:pt x="97" y="118"/>
                      <a:pt x="98" y="116"/>
                      <a:pt x="97" y="114"/>
                    </a:cubicBezTo>
                    <a:cubicBezTo>
                      <a:pt x="96" y="112"/>
                      <a:pt x="94" y="111"/>
                      <a:pt x="92" y="112"/>
                    </a:cubicBezTo>
                    <a:cubicBezTo>
                      <a:pt x="88" y="113"/>
                      <a:pt x="88" y="113"/>
                      <a:pt x="88" y="113"/>
                    </a:cubicBezTo>
                    <a:cubicBezTo>
                      <a:pt x="85" y="106"/>
                      <a:pt x="85" y="106"/>
                      <a:pt x="85" y="106"/>
                    </a:cubicBezTo>
                    <a:cubicBezTo>
                      <a:pt x="94" y="101"/>
                      <a:pt x="101" y="94"/>
                      <a:pt x="106" y="85"/>
                    </a:cubicBezTo>
                    <a:cubicBezTo>
                      <a:pt x="113" y="88"/>
                      <a:pt x="113" y="88"/>
                      <a:pt x="113" y="88"/>
                    </a:cubicBezTo>
                    <a:cubicBezTo>
                      <a:pt x="112" y="92"/>
                      <a:pt x="112" y="92"/>
                      <a:pt x="112" y="92"/>
                    </a:cubicBezTo>
                    <a:cubicBezTo>
                      <a:pt x="111" y="94"/>
                      <a:pt x="112" y="96"/>
                      <a:pt x="114" y="97"/>
                    </a:cubicBezTo>
                    <a:cubicBezTo>
                      <a:pt x="114" y="97"/>
                      <a:pt x="115" y="97"/>
                      <a:pt x="115" y="97"/>
                    </a:cubicBezTo>
                    <a:cubicBezTo>
                      <a:pt x="117" y="97"/>
                      <a:pt x="118" y="96"/>
                      <a:pt x="119" y="95"/>
                    </a:cubicBezTo>
                    <a:cubicBezTo>
                      <a:pt x="122" y="88"/>
                      <a:pt x="122" y="88"/>
                      <a:pt x="122" y="88"/>
                    </a:cubicBezTo>
                    <a:cubicBezTo>
                      <a:pt x="122" y="88"/>
                      <a:pt x="122" y="88"/>
                      <a:pt x="122" y="87"/>
                    </a:cubicBezTo>
                    <a:cubicBezTo>
                      <a:pt x="122" y="87"/>
                      <a:pt x="122" y="87"/>
                      <a:pt x="122" y="87"/>
                    </a:cubicBezTo>
                    <a:cubicBezTo>
                      <a:pt x="125" y="80"/>
                      <a:pt x="125" y="80"/>
                      <a:pt x="125" y="80"/>
                    </a:cubicBezTo>
                    <a:cubicBezTo>
                      <a:pt x="126" y="78"/>
                      <a:pt x="125" y="76"/>
                      <a:pt x="123" y="75"/>
                    </a:cubicBezTo>
                    <a:close/>
                    <a:moveTo>
                      <a:pt x="63" y="103"/>
                    </a:moveTo>
                    <a:cubicBezTo>
                      <a:pt x="41" y="103"/>
                      <a:pt x="23" y="85"/>
                      <a:pt x="23" y="63"/>
                    </a:cubicBezTo>
                    <a:cubicBezTo>
                      <a:pt x="23" y="41"/>
                      <a:pt x="41" y="23"/>
                      <a:pt x="63" y="23"/>
                    </a:cubicBezTo>
                    <a:cubicBezTo>
                      <a:pt x="85" y="23"/>
                      <a:pt x="103" y="41"/>
                      <a:pt x="103" y="63"/>
                    </a:cubicBezTo>
                    <a:cubicBezTo>
                      <a:pt x="103" y="85"/>
                      <a:pt x="85" y="103"/>
                      <a:pt x="63"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67" name="Freeform 90"/>
              <p:cNvSpPr>
                <a:spLocks noEditPoints="1"/>
              </p:cNvSpPr>
              <p:nvPr/>
            </p:nvSpPr>
            <p:spPr bwMode="auto">
              <a:xfrm>
                <a:off x="2223" y="3483"/>
                <a:ext cx="39" cy="38"/>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20 h 28"/>
                  <a:gd name="T12" fmla="*/ 8 w 28"/>
                  <a:gd name="T13" fmla="*/ 14 h 28"/>
                  <a:gd name="T14" fmla="*/ 14 w 28"/>
                  <a:gd name="T15" fmla="*/ 8 h 28"/>
                  <a:gd name="T16" fmla="*/ 20 w 28"/>
                  <a:gd name="T17" fmla="*/ 14 h 28"/>
                  <a:gd name="T18" fmla="*/ 14 w 28"/>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8"/>
                      <a:pt x="14" y="28"/>
                    </a:cubicBezTo>
                    <a:cubicBezTo>
                      <a:pt x="22" y="28"/>
                      <a:pt x="28" y="22"/>
                      <a:pt x="28" y="14"/>
                    </a:cubicBezTo>
                    <a:cubicBezTo>
                      <a:pt x="28" y="6"/>
                      <a:pt x="22" y="0"/>
                      <a:pt x="14" y="0"/>
                    </a:cubicBezTo>
                    <a:close/>
                    <a:moveTo>
                      <a:pt x="14" y="20"/>
                    </a:moveTo>
                    <a:cubicBezTo>
                      <a:pt x="11" y="20"/>
                      <a:pt x="8" y="17"/>
                      <a:pt x="8" y="14"/>
                    </a:cubicBezTo>
                    <a:cubicBezTo>
                      <a:pt x="8" y="11"/>
                      <a:pt x="11" y="8"/>
                      <a:pt x="14" y="8"/>
                    </a:cubicBezTo>
                    <a:cubicBezTo>
                      <a:pt x="17" y="8"/>
                      <a:pt x="20" y="11"/>
                      <a:pt x="20" y="14"/>
                    </a:cubicBezTo>
                    <a:cubicBezTo>
                      <a:pt x="20" y="17"/>
                      <a:pt x="17" y="20"/>
                      <a:pt x="1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68" name="Oval 91"/>
              <p:cNvSpPr>
                <a:spLocks noChangeArrowheads="1"/>
              </p:cNvSpPr>
              <p:nvPr/>
            </p:nvSpPr>
            <p:spPr bwMode="auto">
              <a:xfrm>
                <a:off x="2195" y="3466"/>
                <a:ext cx="17"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grpSp>
        <p:nvGrpSpPr>
          <p:cNvPr id="8" name="Group 7"/>
          <p:cNvGrpSpPr/>
          <p:nvPr/>
        </p:nvGrpSpPr>
        <p:grpSpPr>
          <a:xfrm>
            <a:off x="7493679" y="4772494"/>
            <a:ext cx="1112998" cy="1112998"/>
            <a:chOff x="7516459" y="4350999"/>
            <a:chExt cx="1112998" cy="1112998"/>
          </a:xfrm>
        </p:grpSpPr>
        <p:sp>
          <p:nvSpPr>
            <p:cNvPr id="25" name="Oval 24"/>
            <p:cNvSpPr/>
            <p:nvPr/>
          </p:nvSpPr>
          <p:spPr>
            <a:xfrm>
              <a:off x="7516459" y="4350999"/>
              <a:ext cx="1112998" cy="1112998"/>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81" name="Group 31"/>
            <p:cNvGrpSpPr>
              <a:grpSpLocks noChangeAspect="1"/>
            </p:cNvGrpSpPr>
            <p:nvPr/>
          </p:nvGrpSpPr>
          <p:grpSpPr bwMode="auto">
            <a:xfrm>
              <a:off x="7809367" y="4609568"/>
              <a:ext cx="527182" cy="548640"/>
              <a:chOff x="2939" y="2071"/>
              <a:chExt cx="172" cy="179"/>
            </a:xfrm>
            <a:solidFill>
              <a:schemeClr val="bg1"/>
            </a:solidFill>
          </p:grpSpPr>
          <p:sp>
            <p:nvSpPr>
              <p:cNvPr id="82" name="Freeform 32"/>
              <p:cNvSpPr>
                <a:spLocks/>
              </p:cNvSpPr>
              <p:nvPr/>
            </p:nvSpPr>
            <p:spPr bwMode="auto">
              <a:xfrm>
                <a:off x="2939" y="2217"/>
                <a:ext cx="172" cy="33"/>
              </a:xfrm>
              <a:custGeom>
                <a:avLst/>
                <a:gdLst>
                  <a:gd name="T0" fmla="*/ 120 w 124"/>
                  <a:gd name="T1" fmla="*/ 0 h 24"/>
                  <a:gd name="T2" fmla="*/ 116 w 124"/>
                  <a:gd name="T3" fmla="*/ 4 h 24"/>
                  <a:gd name="T4" fmla="*/ 104 w 124"/>
                  <a:gd name="T5" fmla="*/ 16 h 24"/>
                  <a:gd name="T6" fmla="*/ 93 w 124"/>
                  <a:gd name="T7" fmla="*/ 10 h 24"/>
                  <a:gd name="T8" fmla="*/ 87 w 124"/>
                  <a:gd name="T9" fmla="*/ 10 h 24"/>
                  <a:gd name="T10" fmla="*/ 76 w 124"/>
                  <a:gd name="T11" fmla="*/ 16 h 24"/>
                  <a:gd name="T12" fmla="*/ 65 w 124"/>
                  <a:gd name="T13" fmla="*/ 10 h 24"/>
                  <a:gd name="T14" fmla="*/ 59 w 124"/>
                  <a:gd name="T15" fmla="*/ 10 h 24"/>
                  <a:gd name="T16" fmla="*/ 48 w 124"/>
                  <a:gd name="T17" fmla="*/ 16 h 24"/>
                  <a:gd name="T18" fmla="*/ 37 w 124"/>
                  <a:gd name="T19" fmla="*/ 10 h 24"/>
                  <a:gd name="T20" fmla="*/ 31 w 124"/>
                  <a:gd name="T21" fmla="*/ 10 h 24"/>
                  <a:gd name="T22" fmla="*/ 20 w 124"/>
                  <a:gd name="T23" fmla="*/ 16 h 24"/>
                  <a:gd name="T24" fmla="*/ 8 w 124"/>
                  <a:gd name="T25" fmla="*/ 4 h 24"/>
                  <a:gd name="T26" fmla="*/ 4 w 124"/>
                  <a:gd name="T27" fmla="*/ 0 h 24"/>
                  <a:gd name="T28" fmla="*/ 0 w 124"/>
                  <a:gd name="T29" fmla="*/ 4 h 24"/>
                  <a:gd name="T30" fmla="*/ 20 w 124"/>
                  <a:gd name="T31" fmla="*/ 24 h 24"/>
                  <a:gd name="T32" fmla="*/ 34 w 124"/>
                  <a:gd name="T33" fmla="*/ 18 h 24"/>
                  <a:gd name="T34" fmla="*/ 48 w 124"/>
                  <a:gd name="T35" fmla="*/ 24 h 24"/>
                  <a:gd name="T36" fmla="*/ 62 w 124"/>
                  <a:gd name="T37" fmla="*/ 18 h 24"/>
                  <a:gd name="T38" fmla="*/ 76 w 124"/>
                  <a:gd name="T39" fmla="*/ 24 h 24"/>
                  <a:gd name="T40" fmla="*/ 90 w 124"/>
                  <a:gd name="T41" fmla="*/ 18 h 24"/>
                  <a:gd name="T42" fmla="*/ 104 w 124"/>
                  <a:gd name="T43" fmla="*/ 24 h 24"/>
                  <a:gd name="T44" fmla="*/ 124 w 124"/>
                  <a:gd name="T45" fmla="*/ 4 h 24"/>
                  <a:gd name="T46" fmla="*/ 120 w 124"/>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24">
                    <a:moveTo>
                      <a:pt x="120" y="0"/>
                    </a:moveTo>
                    <a:cubicBezTo>
                      <a:pt x="118" y="0"/>
                      <a:pt x="116" y="2"/>
                      <a:pt x="116" y="4"/>
                    </a:cubicBezTo>
                    <a:cubicBezTo>
                      <a:pt x="116" y="11"/>
                      <a:pt x="111" y="16"/>
                      <a:pt x="104" y="16"/>
                    </a:cubicBezTo>
                    <a:cubicBezTo>
                      <a:pt x="100" y="16"/>
                      <a:pt x="96" y="14"/>
                      <a:pt x="93" y="10"/>
                    </a:cubicBezTo>
                    <a:cubicBezTo>
                      <a:pt x="92" y="7"/>
                      <a:pt x="88" y="7"/>
                      <a:pt x="87" y="10"/>
                    </a:cubicBezTo>
                    <a:cubicBezTo>
                      <a:pt x="84" y="14"/>
                      <a:pt x="80" y="16"/>
                      <a:pt x="76" y="16"/>
                    </a:cubicBezTo>
                    <a:cubicBezTo>
                      <a:pt x="72" y="16"/>
                      <a:pt x="68" y="14"/>
                      <a:pt x="65" y="10"/>
                    </a:cubicBezTo>
                    <a:cubicBezTo>
                      <a:pt x="64" y="7"/>
                      <a:pt x="60" y="7"/>
                      <a:pt x="59" y="10"/>
                    </a:cubicBezTo>
                    <a:cubicBezTo>
                      <a:pt x="56" y="14"/>
                      <a:pt x="52" y="16"/>
                      <a:pt x="48" y="16"/>
                    </a:cubicBezTo>
                    <a:cubicBezTo>
                      <a:pt x="44" y="16"/>
                      <a:pt x="40" y="14"/>
                      <a:pt x="37" y="10"/>
                    </a:cubicBezTo>
                    <a:cubicBezTo>
                      <a:pt x="36" y="7"/>
                      <a:pt x="32" y="7"/>
                      <a:pt x="31" y="10"/>
                    </a:cubicBezTo>
                    <a:cubicBezTo>
                      <a:pt x="28" y="14"/>
                      <a:pt x="24" y="16"/>
                      <a:pt x="20" y="16"/>
                    </a:cubicBezTo>
                    <a:cubicBezTo>
                      <a:pt x="13" y="16"/>
                      <a:pt x="8" y="11"/>
                      <a:pt x="8" y="4"/>
                    </a:cubicBezTo>
                    <a:cubicBezTo>
                      <a:pt x="8" y="2"/>
                      <a:pt x="6" y="0"/>
                      <a:pt x="4" y="0"/>
                    </a:cubicBezTo>
                    <a:cubicBezTo>
                      <a:pt x="2" y="0"/>
                      <a:pt x="0" y="2"/>
                      <a:pt x="0" y="4"/>
                    </a:cubicBezTo>
                    <a:cubicBezTo>
                      <a:pt x="0" y="15"/>
                      <a:pt x="9" y="24"/>
                      <a:pt x="20" y="24"/>
                    </a:cubicBezTo>
                    <a:cubicBezTo>
                      <a:pt x="25" y="24"/>
                      <a:pt x="30" y="22"/>
                      <a:pt x="34" y="18"/>
                    </a:cubicBezTo>
                    <a:cubicBezTo>
                      <a:pt x="38" y="22"/>
                      <a:pt x="43" y="24"/>
                      <a:pt x="48" y="24"/>
                    </a:cubicBezTo>
                    <a:cubicBezTo>
                      <a:pt x="53" y="24"/>
                      <a:pt x="58" y="22"/>
                      <a:pt x="62" y="18"/>
                    </a:cubicBezTo>
                    <a:cubicBezTo>
                      <a:pt x="66" y="22"/>
                      <a:pt x="71" y="24"/>
                      <a:pt x="76" y="24"/>
                    </a:cubicBezTo>
                    <a:cubicBezTo>
                      <a:pt x="81" y="24"/>
                      <a:pt x="86" y="22"/>
                      <a:pt x="90" y="18"/>
                    </a:cubicBezTo>
                    <a:cubicBezTo>
                      <a:pt x="94" y="22"/>
                      <a:pt x="99" y="24"/>
                      <a:pt x="104" y="24"/>
                    </a:cubicBezTo>
                    <a:cubicBezTo>
                      <a:pt x="115" y="24"/>
                      <a:pt x="124" y="15"/>
                      <a:pt x="124" y="4"/>
                    </a:cubicBezTo>
                    <a:cubicBezTo>
                      <a:pt x="124" y="2"/>
                      <a:pt x="122" y="0"/>
                      <a:pt x="1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83" name="Freeform 33"/>
              <p:cNvSpPr>
                <a:spLocks noEditPoints="1"/>
              </p:cNvSpPr>
              <p:nvPr/>
            </p:nvSpPr>
            <p:spPr bwMode="auto">
              <a:xfrm>
                <a:off x="2956" y="2071"/>
                <a:ext cx="144" cy="151"/>
              </a:xfrm>
              <a:custGeom>
                <a:avLst/>
                <a:gdLst>
                  <a:gd name="T0" fmla="*/ 8 w 104"/>
                  <a:gd name="T1" fmla="*/ 105 h 108"/>
                  <a:gd name="T2" fmla="*/ 13 w 104"/>
                  <a:gd name="T3" fmla="*/ 108 h 108"/>
                  <a:gd name="T4" fmla="*/ 16 w 104"/>
                  <a:gd name="T5" fmla="*/ 103 h 108"/>
                  <a:gd name="T6" fmla="*/ 9 w 104"/>
                  <a:gd name="T7" fmla="*/ 82 h 108"/>
                  <a:gd name="T8" fmla="*/ 17 w 104"/>
                  <a:gd name="T9" fmla="*/ 77 h 108"/>
                  <a:gd name="T10" fmla="*/ 19 w 104"/>
                  <a:gd name="T11" fmla="*/ 76 h 108"/>
                  <a:gd name="T12" fmla="*/ 48 w 104"/>
                  <a:gd name="T13" fmla="*/ 59 h 108"/>
                  <a:gd name="T14" fmla="*/ 48 w 104"/>
                  <a:gd name="T15" fmla="*/ 100 h 108"/>
                  <a:gd name="T16" fmla="*/ 52 w 104"/>
                  <a:gd name="T17" fmla="*/ 104 h 108"/>
                  <a:gd name="T18" fmla="*/ 56 w 104"/>
                  <a:gd name="T19" fmla="*/ 100 h 108"/>
                  <a:gd name="T20" fmla="*/ 56 w 104"/>
                  <a:gd name="T21" fmla="*/ 59 h 108"/>
                  <a:gd name="T22" fmla="*/ 85 w 104"/>
                  <a:gd name="T23" fmla="*/ 76 h 108"/>
                  <a:gd name="T24" fmla="*/ 87 w 104"/>
                  <a:gd name="T25" fmla="*/ 77 h 108"/>
                  <a:gd name="T26" fmla="*/ 95 w 104"/>
                  <a:gd name="T27" fmla="*/ 82 h 108"/>
                  <a:gd name="T28" fmla="*/ 88 w 104"/>
                  <a:gd name="T29" fmla="*/ 103 h 108"/>
                  <a:gd name="T30" fmla="*/ 91 w 104"/>
                  <a:gd name="T31" fmla="*/ 108 h 108"/>
                  <a:gd name="T32" fmla="*/ 92 w 104"/>
                  <a:gd name="T33" fmla="*/ 108 h 108"/>
                  <a:gd name="T34" fmla="*/ 96 w 104"/>
                  <a:gd name="T35" fmla="*/ 105 h 108"/>
                  <a:gd name="T36" fmla="*/ 104 w 104"/>
                  <a:gd name="T37" fmla="*/ 81 h 108"/>
                  <a:gd name="T38" fmla="*/ 102 w 104"/>
                  <a:gd name="T39" fmla="*/ 77 h 108"/>
                  <a:gd name="T40" fmla="*/ 92 w 104"/>
                  <a:gd name="T41" fmla="*/ 71 h 108"/>
                  <a:gd name="T42" fmla="*/ 92 w 104"/>
                  <a:gd name="T43" fmla="*/ 32 h 108"/>
                  <a:gd name="T44" fmla="*/ 88 w 104"/>
                  <a:gd name="T45" fmla="*/ 28 h 108"/>
                  <a:gd name="T46" fmla="*/ 68 w 104"/>
                  <a:gd name="T47" fmla="*/ 28 h 108"/>
                  <a:gd name="T48" fmla="*/ 68 w 104"/>
                  <a:gd name="T49" fmla="*/ 4 h 108"/>
                  <a:gd name="T50" fmla="*/ 64 w 104"/>
                  <a:gd name="T51" fmla="*/ 0 h 108"/>
                  <a:gd name="T52" fmla="*/ 40 w 104"/>
                  <a:gd name="T53" fmla="*/ 0 h 108"/>
                  <a:gd name="T54" fmla="*/ 36 w 104"/>
                  <a:gd name="T55" fmla="*/ 4 h 108"/>
                  <a:gd name="T56" fmla="*/ 36 w 104"/>
                  <a:gd name="T57" fmla="*/ 28 h 108"/>
                  <a:gd name="T58" fmla="*/ 16 w 104"/>
                  <a:gd name="T59" fmla="*/ 28 h 108"/>
                  <a:gd name="T60" fmla="*/ 12 w 104"/>
                  <a:gd name="T61" fmla="*/ 32 h 108"/>
                  <a:gd name="T62" fmla="*/ 12 w 104"/>
                  <a:gd name="T63" fmla="*/ 71 h 108"/>
                  <a:gd name="T64" fmla="*/ 2 w 104"/>
                  <a:gd name="T65" fmla="*/ 77 h 108"/>
                  <a:gd name="T66" fmla="*/ 0 w 104"/>
                  <a:gd name="T67" fmla="*/ 81 h 108"/>
                  <a:gd name="T68" fmla="*/ 8 w 104"/>
                  <a:gd name="T69" fmla="*/ 105 h 108"/>
                  <a:gd name="T70" fmla="*/ 44 w 104"/>
                  <a:gd name="T71" fmla="*/ 8 h 108"/>
                  <a:gd name="T72" fmla="*/ 60 w 104"/>
                  <a:gd name="T73" fmla="*/ 8 h 108"/>
                  <a:gd name="T74" fmla="*/ 60 w 104"/>
                  <a:gd name="T75" fmla="*/ 28 h 108"/>
                  <a:gd name="T76" fmla="*/ 44 w 104"/>
                  <a:gd name="T77" fmla="*/ 28 h 108"/>
                  <a:gd name="T78" fmla="*/ 44 w 104"/>
                  <a:gd name="T79" fmla="*/ 8 h 108"/>
                  <a:gd name="T80" fmla="*/ 20 w 104"/>
                  <a:gd name="T81" fmla="*/ 36 h 108"/>
                  <a:gd name="T82" fmla="*/ 84 w 104"/>
                  <a:gd name="T83" fmla="*/ 36 h 108"/>
                  <a:gd name="T84" fmla="*/ 84 w 104"/>
                  <a:gd name="T85" fmla="*/ 66 h 108"/>
                  <a:gd name="T86" fmla="*/ 54 w 104"/>
                  <a:gd name="T87" fmla="*/ 49 h 108"/>
                  <a:gd name="T88" fmla="*/ 54 w 104"/>
                  <a:gd name="T89" fmla="*/ 48 h 108"/>
                  <a:gd name="T90" fmla="*/ 53 w 104"/>
                  <a:gd name="T91" fmla="*/ 48 h 108"/>
                  <a:gd name="T92" fmla="*/ 51 w 104"/>
                  <a:gd name="T93" fmla="*/ 48 h 108"/>
                  <a:gd name="T94" fmla="*/ 50 w 104"/>
                  <a:gd name="T95" fmla="*/ 48 h 108"/>
                  <a:gd name="T96" fmla="*/ 50 w 104"/>
                  <a:gd name="T97" fmla="*/ 49 h 108"/>
                  <a:gd name="T98" fmla="*/ 20 w 104"/>
                  <a:gd name="T99" fmla="*/ 66 h 108"/>
                  <a:gd name="T100" fmla="*/ 20 w 104"/>
                  <a:gd name="T101"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8">
                    <a:moveTo>
                      <a:pt x="8" y="105"/>
                    </a:moveTo>
                    <a:cubicBezTo>
                      <a:pt x="9" y="107"/>
                      <a:pt x="11" y="108"/>
                      <a:pt x="13" y="108"/>
                    </a:cubicBezTo>
                    <a:cubicBezTo>
                      <a:pt x="15" y="107"/>
                      <a:pt x="16" y="105"/>
                      <a:pt x="16" y="103"/>
                    </a:cubicBezTo>
                    <a:cubicBezTo>
                      <a:pt x="9" y="82"/>
                      <a:pt x="9" y="82"/>
                      <a:pt x="9" y="82"/>
                    </a:cubicBezTo>
                    <a:cubicBezTo>
                      <a:pt x="17" y="77"/>
                      <a:pt x="17" y="77"/>
                      <a:pt x="17" y="77"/>
                    </a:cubicBezTo>
                    <a:cubicBezTo>
                      <a:pt x="18" y="77"/>
                      <a:pt x="18" y="76"/>
                      <a:pt x="19" y="76"/>
                    </a:cubicBezTo>
                    <a:cubicBezTo>
                      <a:pt x="48" y="59"/>
                      <a:pt x="48" y="59"/>
                      <a:pt x="48" y="59"/>
                    </a:cubicBezTo>
                    <a:cubicBezTo>
                      <a:pt x="48" y="100"/>
                      <a:pt x="48" y="100"/>
                      <a:pt x="48" y="100"/>
                    </a:cubicBezTo>
                    <a:cubicBezTo>
                      <a:pt x="48" y="102"/>
                      <a:pt x="50" y="104"/>
                      <a:pt x="52" y="104"/>
                    </a:cubicBezTo>
                    <a:cubicBezTo>
                      <a:pt x="54" y="104"/>
                      <a:pt x="56" y="102"/>
                      <a:pt x="56" y="100"/>
                    </a:cubicBezTo>
                    <a:cubicBezTo>
                      <a:pt x="56" y="59"/>
                      <a:pt x="56" y="59"/>
                      <a:pt x="56" y="59"/>
                    </a:cubicBezTo>
                    <a:cubicBezTo>
                      <a:pt x="85" y="76"/>
                      <a:pt x="85" y="76"/>
                      <a:pt x="85" y="76"/>
                    </a:cubicBezTo>
                    <a:cubicBezTo>
                      <a:pt x="86" y="76"/>
                      <a:pt x="86" y="77"/>
                      <a:pt x="87" y="77"/>
                    </a:cubicBezTo>
                    <a:cubicBezTo>
                      <a:pt x="95" y="82"/>
                      <a:pt x="95" y="82"/>
                      <a:pt x="95" y="82"/>
                    </a:cubicBezTo>
                    <a:cubicBezTo>
                      <a:pt x="88" y="103"/>
                      <a:pt x="88" y="103"/>
                      <a:pt x="88" y="103"/>
                    </a:cubicBezTo>
                    <a:cubicBezTo>
                      <a:pt x="88" y="105"/>
                      <a:pt x="89" y="107"/>
                      <a:pt x="91" y="108"/>
                    </a:cubicBezTo>
                    <a:cubicBezTo>
                      <a:pt x="91" y="108"/>
                      <a:pt x="92" y="108"/>
                      <a:pt x="92" y="108"/>
                    </a:cubicBezTo>
                    <a:cubicBezTo>
                      <a:pt x="94" y="108"/>
                      <a:pt x="95" y="107"/>
                      <a:pt x="96" y="105"/>
                    </a:cubicBezTo>
                    <a:cubicBezTo>
                      <a:pt x="104" y="81"/>
                      <a:pt x="104" y="81"/>
                      <a:pt x="104" y="81"/>
                    </a:cubicBezTo>
                    <a:cubicBezTo>
                      <a:pt x="104" y="79"/>
                      <a:pt x="104" y="77"/>
                      <a:pt x="102" y="77"/>
                    </a:cubicBezTo>
                    <a:cubicBezTo>
                      <a:pt x="92" y="71"/>
                      <a:pt x="92" y="71"/>
                      <a:pt x="92" y="71"/>
                    </a:cubicBezTo>
                    <a:cubicBezTo>
                      <a:pt x="92" y="32"/>
                      <a:pt x="92" y="32"/>
                      <a:pt x="92" y="32"/>
                    </a:cubicBezTo>
                    <a:cubicBezTo>
                      <a:pt x="92" y="30"/>
                      <a:pt x="90" y="28"/>
                      <a:pt x="88" y="28"/>
                    </a:cubicBezTo>
                    <a:cubicBezTo>
                      <a:pt x="68" y="28"/>
                      <a:pt x="68" y="28"/>
                      <a:pt x="68" y="28"/>
                    </a:cubicBezTo>
                    <a:cubicBezTo>
                      <a:pt x="68" y="4"/>
                      <a:pt x="68" y="4"/>
                      <a:pt x="68" y="4"/>
                    </a:cubicBezTo>
                    <a:cubicBezTo>
                      <a:pt x="68" y="2"/>
                      <a:pt x="66" y="0"/>
                      <a:pt x="64" y="0"/>
                    </a:cubicBezTo>
                    <a:cubicBezTo>
                      <a:pt x="40" y="0"/>
                      <a:pt x="40" y="0"/>
                      <a:pt x="40" y="0"/>
                    </a:cubicBezTo>
                    <a:cubicBezTo>
                      <a:pt x="38" y="0"/>
                      <a:pt x="36" y="2"/>
                      <a:pt x="36" y="4"/>
                    </a:cubicBezTo>
                    <a:cubicBezTo>
                      <a:pt x="36" y="28"/>
                      <a:pt x="36" y="28"/>
                      <a:pt x="36" y="28"/>
                    </a:cubicBezTo>
                    <a:cubicBezTo>
                      <a:pt x="16" y="28"/>
                      <a:pt x="16" y="28"/>
                      <a:pt x="16" y="28"/>
                    </a:cubicBezTo>
                    <a:cubicBezTo>
                      <a:pt x="14" y="28"/>
                      <a:pt x="12" y="30"/>
                      <a:pt x="12" y="32"/>
                    </a:cubicBezTo>
                    <a:cubicBezTo>
                      <a:pt x="12" y="71"/>
                      <a:pt x="12" y="71"/>
                      <a:pt x="12" y="71"/>
                    </a:cubicBezTo>
                    <a:cubicBezTo>
                      <a:pt x="2" y="77"/>
                      <a:pt x="2" y="77"/>
                      <a:pt x="2" y="77"/>
                    </a:cubicBezTo>
                    <a:cubicBezTo>
                      <a:pt x="0" y="77"/>
                      <a:pt x="0" y="79"/>
                      <a:pt x="0" y="81"/>
                    </a:cubicBezTo>
                    <a:lnTo>
                      <a:pt x="8" y="105"/>
                    </a:lnTo>
                    <a:close/>
                    <a:moveTo>
                      <a:pt x="44" y="8"/>
                    </a:moveTo>
                    <a:cubicBezTo>
                      <a:pt x="60" y="8"/>
                      <a:pt x="60" y="8"/>
                      <a:pt x="60" y="8"/>
                    </a:cubicBezTo>
                    <a:cubicBezTo>
                      <a:pt x="60" y="28"/>
                      <a:pt x="60" y="28"/>
                      <a:pt x="60" y="28"/>
                    </a:cubicBezTo>
                    <a:cubicBezTo>
                      <a:pt x="44" y="28"/>
                      <a:pt x="44" y="28"/>
                      <a:pt x="44" y="28"/>
                    </a:cubicBezTo>
                    <a:lnTo>
                      <a:pt x="44" y="8"/>
                    </a:lnTo>
                    <a:close/>
                    <a:moveTo>
                      <a:pt x="20" y="36"/>
                    </a:moveTo>
                    <a:cubicBezTo>
                      <a:pt x="84" y="36"/>
                      <a:pt x="84" y="36"/>
                      <a:pt x="84" y="36"/>
                    </a:cubicBezTo>
                    <a:cubicBezTo>
                      <a:pt x="84" y="66"/>
                      <a:pt x="84" y="66"/>
                      <a:pt x="84" y="66"/>
                    </a:cubicBezTo>
                    <a:cubicBezTo>
                      <a:pt x="54" y="49"/>
                      <a:pt x="54" y="49"/>
                      <a:pt x="54" y="49"/>
                    </a:cubicBezTo>
                    <a:cubicBezTo>
                      <a:pt x="54" y="48"/>
                      <a:pt x="54" y="48"/>
                      <a:pt x="54" y="48"/>
                    </a:cubicBezTo>
                    <a:cubicBezTo>
                      <a:pt x="54" y="48"/>
                      <a:pt x="53" y="48"/>
                      <a:pt x="53" y="48"/>
                    </a:cubicBezTo>
                    <a:cubicBezTo>
                      <a:pt x="52" y="48"/>
                      <a:pt x="52" y="48"/>
                      <a:pt x="51" y="48"/>
                    </a:cubicBezTo>
                    <a:cubicBezTo>
                      <a:pt x="51" y="48"/>
                      <a:pt x="50" y="48"/>
                      <a:pt x="50" y="48"/>
                    </a:cubicBezTo>
                    <a:cubicBezTo>
                      <a:pt x="50" y="48"/>
                      <a:pt x="50" y="48"/>
                      <a:pt x="50" y="49"/>
                    </a:cubicBezTo>
                    <a:cubicBezTo>
                      <a:pt x="20" y="66"/>
                      <a:pt x="20" y="66"/>
                      <a:pt x="20" y="66"/>
                    </a:cubicBez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grpSp>
        <p:nvGrpSpPr>
          <p:cNvPr id="7" name="Group 6"/>
          <p:cNvGrpSpPr/>
          <p:nvPr/>
        </p:nvGrpSpPr>
        <p:grpSpPr>
          <a:xfrm>
            <a:off x="7095098" y="947946"/>
            <a:ext cx="1579319" cy="1620511"/>
            <a:chOff x="6652893" y="2238823"/>
            <a:chExt cx="1201161" cy="1201161"/>
          </a:xfrm>
        </p:grpSpPr>
        <p:sp>
          <p:nvSpPr>
            <p:cNvPr id="37" name="Oval 36"/>
            <p:cNvSpPr/>
            <p:nvPr/>
          </p:nvSpPr>
          <p:spPr>
            <a:xfrm>
              <a:off x="6652893" y="2238823"/>
              <a:ext cx="1201161" cy="120116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85" name="Group 16"/>
            <p:cNvGrpSpPr>
              <a:grpSpLocks noChangeAspect="1"/>
            </p:cNvGrpSpPr>
            <p:nvPr/>
          </p:nvGrpSpPr>
          <p:grpSpPr bwMode="auto">
            <a:xfrm>
              <a:off x="6942461" y="2565083"/>
              <a:ext cx="622024" cy="548640"/>
              <a:chOff x="2124" y="3008"/>
              <a:chExt cx="178" cy="157"/>
            </a:xfrm>
            <a:solidFill>
              <a:schemeClr val="bg1"/>
            </a:solidFill>
          </p:grpSpPr>
          <p:sp>
            <p:nvSpPr>
              <p:cNvPr id="86" name="Freeform 17"/>
              <p:cNvSpPr>
                <a:spLocks noEditPoints="1"/>
              </p:cNvSpPr>
              <p:nvPr/>
            </p:nvSpPr>
            <p:spPr bwMode="auto">
              <a:xfrm>
                <a:off x="2124" y="3008"/>
                <a:ext cx="178" cy="157"/>
              </a:xfrm>
              <a:custGeom>
                <a:avLst/>
                <a:gdLst>
                  <a:gd name="T0" fmla="*/ 124 w 128"/>
                  <a:gd name="T1" fmla="*/ 0 h 112"/>
                  <a:gd name="T2" fmla="*/ 4 w 128"/>
                  <a:gd name="T3" fmla="*/ 0 h 112"/>
                  <a:gd name="T4" fmla="*/ 0 w 128"/>
                  <a:gd name="T5" fmla="*/ 4 h 112"/>
                  <a:gd name="T6" fmla="*/ 0 w 128"/>
                  <a:gd name="T7" fmla="*/ 88 h 112"/>
                  <a:gd name="T8" fmla="*/ 4 w 128"/>
                  <a:gd name="T9" fmla="*/ 92 h 112"/>
                  <a:gd name="T10" fmla="*/ 60 w 128"/>
                  <a:gd name="T11" fmla="*/ 92 h 112"/>
                  <a:gd name="T12" fmla="*/ 60 w 128"/>
                  <a:gd name="T13" fmla="*/ 104 h 112"/>
                  <a:gd name="T14" fmla="*/ 36 w 128"/>
                  <a:gd name="T15" fmla="*/ 104 h 112"/>
                  <a:gd name="T16" fmla="*/ 32 w 128"/>
                  <a:gd name="T17" fmla="*/ 108 h 112"/>
                  <a:gd name="T18" fmla="*/ 36 w 128"/>
                  <a:gd name="T19" fmla="*/ 112 h 112"/>
                  <a:gd name="T20" fmla="*/ 92 w 128"/>
                  <a:gd name="T21" fmla="*/ 112 h 112"/>
                  <a:gd name="T22" fmla="*/ 96 w 128"/>
                  <a:gd name="T23" fmla="*/ 108 h 112"/>
                  <a:gd name="T24" fmla="*/ 92 w 128"/>
                  <a:gd name="T25" fmla="*/ 104 h 112"/>
                  <a:gd name="T26" fmla="*/ 68 w 128"/>
                  <a:gd name="T27" fmla="*/ 104 h 112"/>
                  <a:gd name="T28" fmla="*/ 68 w 128"/>
                  <a:gd name="T29" fmla="*/ 92 h 112"/>
                  <a:gd name="T30" fmla="*/ 124 w 128"/>
                  <a:gd name="T31" fmla="*/ 92 h 112"/>
                  <a:gd name="T32" fmla="*/ 128 w 128"/>
                  <a:gd name="T33" fmla="*/ 88 h 112"/>
                  <a:gd name="T34" fmla="*/ 128 w 128"/>
                  <a:gd name="T35" fmla="*/ 4 h 112"/>
                  <a:gd name="T36" fmla="*/ 124 w 128"/>
                  <a:gd name="T37" fmla="*/ 0 h 112"/>
                  <a:gd name="T38" fmla="*/ 120 w 128"/>
                  <a:gd name="T39" fmla="*/ 84 h 112"/>
                  <a:gd name="T40" fmla="*/ 8 w 128"/>
                  <a:gd name="T41" fmla="*/ 84 h 112"/>
                  <a:gd name="T42" fmla="*/ 8 w 128"/>
                  <a:gd name="T43" fmla="*/ 8 h 112"/>
                  <a:gd name="T44" fmla="*/ 120 w 128"/>
                  <a:gd name="T45" fmla="*/ 8 h 112"/>
                  <a:gd name="T46" fmla="*/ 120 w 128"/>
                  <a:gd name="T4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12">
                    <a:moveTo>
                      <a:pt x="124" y="0"/>
                    </a:moveTo>
                    <a:cubicBezTo>
                      <a:pt x="4" y="0"/>
                      <a:pt x="4" y="0"/>
                      <a:pt x="4" y="0"/>
                    </a:cubicBezTo>
                    <a:cubicBezTo>
                      <a:pt x="2" y="0"/>
                      <a:pt x="0" y="2"/>
                      <a:pt x="0" y="4"/>
                    </a:cubicBezTo>
                    <a:cubicBezTo>
                      <a:pt x="0" y="88"/>
                      <a:pt x="0" y="88"/>
                      <a:pt x="0" y="88"/>
                    </a:cubicBezTo>
                    <a:cubicBezTo>
                      <a:pt x="0" y="90"/>
                      <a:pt x="2" y="92"/>
                      <a:pt x="4" y="92"/>
                    </a:cubicBezTo>
                    <a:cubicBezTo>
                      <a:pt x="60" y="92"/>
                      <a:pt x="60" y="92"/>
                      <a:pt x="60" y="92"/>
                    </a:cubicBezTo>
                    <a:cubicBezTo>
                      <a:pt x="60" y="104"/>
                      <a:pt x="60" y="104"/>
                      <a:pt x="60" y="104"/>
                    </a:cubicBezTo>
                    <a:cubicBezTo>
                      <a:pt x="36" y="104"/>
                      <a:pt x="36" y="104"/>
                      <a:pt x="36" y="104"/>
                    </a:cubicBezTo>
                    <a:cubicBezTo>
                      <a:pt x="34" y="104"/>
                      <a:pt x="32" y="106"/>
                      <a:pt x="32" y="108"/>
                    </a:cubicBezTo>
                    <a:cubicBezTo>
                      <a:pt x="32" y="110"/>
                      <a:pt x="34" y="112"/>
                      <a:pt x="36" y="112"/>
                    </a:cubicBezTo>
                    <a:cubicBezTo>
                      <a:pt x="92" y="112"/>
                      <a:pt x="92" y="112"/>
                      <a:pt x="92" y="112"/>
                    </a:cubicBezTo>
                    <a:cubicBezTo>
                      <a:pt x="94" y="112"/>
                      <a:pt x="96" y="110"/>
                      <a:pt x="96" y="108"/>
                    </a:cubicBezTo>
                    <a:cubicBezTo>
                      <a:pt x="96" y="106"/>
                      <a:pt x="94" y="104"/>
                      <a:pt x="92" y="104"/>
                    </a:cubicBezTo>
                    <a:cubicBezTo>
                      <a:pt x="68" y="104"/>
                      <a:pt x="68" y="104"/>
                      <a:pt x="68" y="104"/>
                    </a:cubicBezTo>
                    <a:cubicBezTo>
                      <a:pt x="68" y="92"/>
                      <a:pt x="68" y="92"/>
                      <a:pt x="68" y="92"/>
                    </a:cubicBezTo>
                    <a:cubicBezTo>
                      <a:pt x="124" y="92"/>
                      <a:pt x="124" y="92"/>
                      <a:pt x="124" y="92"/>
                    </a:cubicBezTo>
                    <a:cubicBezTo>
                      <a:pt x="126" y="92"/>
                      <a:pt x="128" y="90"/>
                      <a:pt x="128" y="88"/>
                    </a:cubicBezTo>
                    <a:cubicBezTo>
                      <a:pt x="128" y="4"/>
                      <a:pt x="128" y="4"/>
                      <a:pt x="128" y="4"/>
                    </a:cubicBezTo>
                    <a:cubicBezTo>
                      <a:pt x="128" y="2"/>
                      <a:pt x="126" y="0"/>
                      <a:pt x="124" y="0"/>
                    </a:cubicBezTo>
                    <a:close/>
                    <a:moveTo>
                      <a:pt x="120" y="84"/>
                    </a:moveTo>
                    <a:cubicBezTo>
                      <a:pt x="8" y="84"/>
                      <a:pt x="8" y="84"/>
                      <a:pt x="8" y="84"/>
                    </a:cubicBezTo>
                    <a:cubicBezTo>
                      <a:pt x="8" y="8"/>
                      <a:pt x="8" y="8"/>
                      <a:pt x="8" y="8"/>
                    </a:cubicBezTo>
                    <a:cubicBezTo>
                      <a:pt x="120" y="8"/>
                      <a:pt x="120" y="8"/>
                      <a:pt x="120" y="8"/>
                    </a:cubicBezTo>
                    <a:lnTo>
                      <a:pt x="12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87" name="Freeform 18"/>
              <p:cNvSpPr>
                <a:spLocks noEditPoints="1"/>
              </p:cNvSpPr>
              <p:nvPr/>
            </p:nvSpPr>
            <p:spPr bwMode="auto">
              <a:xfrm>
                <a:off x="2181" y="3029"/>
                <a:ext cx="66" cy="82"/>
              </a:xfrm>
              <a:custGeom>
                <a:avLst/>
                <a:gdLst>
                  <a:gd name="T0" fmla="*/ 4 w 48"/>
                  <a:gd name="T1" fmla="*/ 59 h 59"/>
                  <a:gd name="T2" fmla="*/ 44 w 48"/>
                  <a:gd name="T3" fmla="*/ 59 h 59"/>
                  <a:gd name="T4" fmla="*/ 48 w 48"/>
                  <a:gd name="T5" fmla="*/ 55 h 59"/>
                  <a:gd name="T6" fmla="*/ 48 w 48"/>
                  <a:gd name="T7" fmla="*/ 26 h 59"/>
                  <a:gd name="T8" fmla="*/ 44 w 48"/>
                  <a:gd name="T9" fmla="*/ 22 h 59"/>
                  <a:gd name="T10" fmla="*/ 18 w 48"/>
                  <a:gd name="T11" fmla="*/ 22 h 59"/>
                  <a:gd name="T12" fmla="*/ 18 w 48"/>
                  <a:gd name="T13" fmla="*/ 14 h 59"/>
                  <a:gd name="T14" fmla="*/ 24 w 48"/>
                  <a:gd name="T15" fmla="*/ 8 h 59"/>
                  <a:gd name="T16" fmla="*/ 30 w 48"/>
                  <a:gd name="T17" fmla="*/ 14 h 59"/>
                  <a:gd name="T18" fmla="*/ 34 w 48"/>
                  <a:gd name="T19" fmla="*/ 18 h 59"/>
                  <a:gd name="T20" fmla="*/ 38 w 48"/>
                  <a:gd name="T21" fmla="*/ 14 h 59"/>
                  <a:gd name="T22" fmla="*/ 24 w 48"/>
                  <a:gd name="T23" fmla="*/ 0 h 59"/>
                  <a:gd name="T24" fmla="*/ 10 w 48"/>
                  <a:gd name="T25" fmla="*/ 14 h 59"/>
                  <a:gd name="T26" fmla="*/ 10 w 48"/>
                  <a:gd name="T27" fmla="*/ 22 h 59"/>
                  <a:gd name="T28" fmla="*/ 4 w 48"/>
                  <a:gd name="T29" fmla="*/ 22 h 59"/>
                  <a:gd name="T30" fmla="*/ 0 w 48"/>
                  <a:gd name="T31" fmla="*/ 26 h 59"/>
                  <a:gd name="T32" fmla="*/ 0 w 48"/>
                  <a:gd name="T33" fmla="*/ 55 h 59"/>
                  <a:gd name="T34" fmla="*/ 4 w 48"/>
                  <a:gd name="T35" fmla="*/ 59 h 59"/>
                  <a:gd name="T36" fmla="*/ 8 w 48"/>
                  <a:gd name="T37" fmla="*/ 30 h 59"/>
                  <a:gd name="T38" fmla="*/ 40 w 48"/>
                  <a:gd name="T39" fmla="*/ 30 h 59"/>
                  <a:gd name="T40" fmla="*/ 40 w 48"/>
                  <a:gd name="T41" fmla="*/ 51 h 59"/>
                  <a:gd name="T42" fmla="*/ 8 w 48"/>
                  <a:gd name="T43" fmla="*/ 51 h 59"/>
                  <a:gd name="T44" fmla="*/ 8 w 48"/>
                  <a:gd name="T45"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9">
                    <a:moveTo>
                      <a:pt x="4" y="59"/>
                    </a:moveTo>
                    <a:cubicBezTo>
                      <a:pt x="44" y="59"/>
                      <a:pt x="44" y="59"/>
                      <a:pt x="44" y="59"/>
                    </a:cubicBezTo>
                    <a:cubicBezTo>
                      <a:pt x="46" y="59"/>
                      <a:pt x="48" y="57"/>
                      <a:pt x="48" y="55"/>
                    </a:cubicBezTo>
                    <a:cubicBezTo>
                      <a:pt x="48" y="26"/>
                      <a:pt x="48" y="26"/>
                      <a:pt x="48" y="26"/>
                    </a:cubicBezTo>
                    <a:cubicBezTo>
                      <a:pt x="48" y="24"/>
                      <a:pt x="46" y="22"/>
                      <a:pt x="44" y="22"/>
                    </a:cubicBezTo>
                    <a:cubicBezTo>
                      <a:pt x="18" y="22"/>
                      <a:pt x="18" y="22"/>
                      <a:pt x="18" y="22"/>
                    </a:cubicBezTo>
                    <a:cubicBezTo>
                      <a:pt x="18" y="14"/>
                      <a:pt x="18" y="14"/>
                      <a:pt x="18" y="14"/>
                    </a:cubicBezTo>
                    <a:cubicBezTo>
                      <a:pt x="18" y="11"/>
                      <a:pt x="21" y="8"/>
                      <a:pt x="24" y="8"/>
                    </a:cubicBezTo>
                    <a:cubicBezTo>
                      <a:pt x="27" y="8"/>
                      <a:pt x="30" y="11"/>
                      <a:pt x="30" y="14"/>
                    </a:cubicBezTo>
                    <a:cubicBezTo>
                      <a:pt x="30" y="16"/>
                      <a:pt x="32" y="18"/>
                      <a:pt x="34" y="18"/>
                    </a:cubicBezTo>
                    <a:cubicBezTo>
                      <a:pt x="36" y="18"/>
                      <a:pt x="38" y="16"/>
                      <a:pt x="38" y="14"/>
                    </a:cubicBezTo>
                    <a:cubicBezTo>
                      <a:pt x="38" y="6"/>
                      <a:pt x="32" y="0"/>
                      <a:pt x="24" y="0"/>
                    </a:cubicBezTo>
                    <a:cubicBezTo>
                      <a:pt x="16" y="0"/>
                      <a:pt x="10" y="6"/>
                      <a:pt x="10" y="14"/>
                    </a:cubicBezTo>
                    <a:cubicBezTo>
                      <a:pt x="10" y="22"/>
                      <a:pt x="10" y="22"/>
                      <a:pt x="10" y="22"/>
                    </a:cubicBezTo>
                    <a:cubicBezTo>
                      <a:pt x="4" y="22"/>
                      <a:pt x="4" y="22"/>
                      <a:pt x="4" y="22"/>
                    </a:cubicBezTo>
                    <a:cubicBezTo>
                      <a:pt x="2" y="22"/>
                      <a:pt x="0" y="24"/>
                      <a:pt x="0" y="26"/>
                    </a:cubicBezTo>
                    <a:cubicBezTo>
                      <a:pt x="0" y="55"/>
                      <a:pt x="0" y="55"/>
                      <a:pt x="0" y="55"/>
                    </a:cubicBezTo>
                    <a:cubicBezTo>
                      <a:pt x="0" y="57"/>
                      <a:pt x="2" y="59"/>
                      <a:pt x="4" y="59"/>
                    </a:cubicBezTo>
                    <a:close/>
                    <a:moveTo>
                      <a:pt x="8" y="30"/>
                    </a:moveTo>
                    <a:cubicBezTo>
                      <a:pt x="40" y="30"/>
                      <a:pt x="40" y="30"/>
                      <a:pt x="40" y="30"/>
                    </a:cubicBezTo>
                    <a:cubicBezTo>
                      <a:pt x="40" y="51"/>
                      <a:pt x="40" y="51"/>
                      <a:pt x="40" y="51"/>
                    </a:cubicBezTo>
                    <a:cubicBezTo>
                      <a:pt x="8" y="51"/>
                      <a:pt x="8" y="51"/>
                      <a:pt x="8" y="51"/>
                    </a:cubicBez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88" name="Oval 19"/>
              <p:cNvSpPr>
                <a:spLocks noChangeArrowheads="1"/>
              </p:cNvSpPr>
              <p:nvPr/>
            </p:nvSpPr>
            <p:spPr bwMode="auto">
              <a:xfrm>
                <a:off x="2209" y="3079"/>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grpSp>
        <p:nvGrpSpPr>
          <p:cNvPr id="5" name="Group 4"/>
          <p:cNvGrpSpPr/>
          <p:nvPr/>
        </p:nvGrpSpPr>
        <p:grpSpPr>
          <a:xfrm>
            <a:off x="9718416" y="4795780"/>
            <a:ext cx="1441706" cy="1466700"/>
            <a:chOff x="9741196" y="4374285"/>
            <a:chExt cx="1441706" cy="1466700"/>
          </a:xfrm>
        </p:grpSpPr>
        <p:sp>
          <p:nvSpPr>
            <p:cNvPr id="41" name="Oval 40"/>
            <p:cNvSpPr/>
            <p:nvPr/>
          </p:nvSpPr>
          <p:spPr>
            <a:xfrm>
              <a:off x="9741196" y="4374285"/>
              <a:ext cx="1441706" cy="1466700"/>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97" name="Group 199"/>
            <p:cNvGrpSpPr>
              <a:grpSpLocks noChangeAspect="1"/>
            </p:cNvGrpSpPr>
            <p:nvPr/>
          </p:nvGrpSpPr>
          <p:grpSpPr bwMode="auto">
            <a:xfrm>
              <a:off x="10098488" y="4680446"/>
              <a:ext cx="778999" cy="783551"/>
              <a:chOff x="1771" y="2706"/>
              <a:chExt cx="171" cy="172"/>
            </a:xfrm>
            <a:solidFill>
              <a:schemeClr val="bg1"/>
            </a:solidFill>
          </p:grpSpPr>
          <p:sp>
            <p:nvSpPr>
              <p:cNvPr id="98" name="Freeform 200"/>
              <p:cNvSpPr>
                <a:spLocks noEditPoints="1"/>
              </p:cNvSpPr>
              <p:nvPr/>
            </p:nvSpPr>
            <p:spPr bwMode="auto">
              <a:xfrm>
                <a:off x="1815" y="2706"/>
                <a:ext cx="127" cy="128"/>
              </a:xfrm>
              <a:custGeom>
                <a:avLst/>
                <a:gdLst>
                  <a:gd name="T0" fmla="*/ 91 w 92"/>
                  <a:gd name="T1" fmla="*/ 73 h 92"/>
                  <a:gd name="T2" fmla="*/ 60 w 92"/>
                  <a:gd name="T3" fmla="*/ 42 h 92"/>
                  <a:gd name="T4" fmla="*/ 75 w 92"/>
                  <a:gd name="T5" fmla="*/ 27 h 92"/>
                  <a:gd name="T6" fmla="*/ 76 w 92"/>
                  <a:gd name="T7" fmla="*/ 24 h 92"/>
                  <a:gd name="T8" fmla="*/ 75 w 92"/>
                  <a:gd name="T9" fmla="*/ 21 h 92"/>
                  <a:gd name="T10" fmla="*/ 55 w 92"/>
                  <a:gd name="T11" fmla="*/ 1 h 92"/>
                  <a:gd name="T12" fmla="*/ 49 w 92"/>
                  <a:gd name="T13" fmla="*/ 1 h 92"/>
                  <a:gd name="T14" fmla="*/ 1 w 92"/>
                  <a:gd name="T15" fmla="*/ 49 h 92"/>
                  <a:gd name="T16" fmla="*/ 0 w 92"/>
                  <a:gd name="T17" fmla="*/ 52 h 92"/>
                  <a:gd name="T18" fmla="*/ 1 w 92"/>
                  <a:gd name="T19" fmla="*/ 55 h 92"/>
                  <a:gd name="T20" fmla="*/ 21 w 92"/>
                  <a:gd name="T21" fmla="*/ 75 h 92"/>
                  <a:gd name="T22" fmla="*/ 24 w 92"/>
                  <a:gd name="T23" fmla="*/ 76 h 92"/>
                  <a:gd name="T24" fmla="*/ 27 w 92"/>
                  <a:gd name="T25" fmla="*/ 75 h 92"/>
                  <a:gd name="T26" fmla="*/ 42 w 92"/>
                  <a:gd name="T27" fmla="*/ 60 h 92"/>
                  <a:gd name="T28" fmla="*/ 73 w 92"/>
                  <a:gd name="T29" fmla="*/ 91 h 92"/>
                  <a:gd name="T30" fmla="*/ 76 w 92"/>
                  <a:gd name="T31" fmla="*/ 92 h 92"/>
                  <a:gd name="T32" fmla="*/ 79 w 92"/>
                  <a:gd name="T33" fmla="*/ 91 h 92"/>
                  <a:gd name="T34" fmla="*/ 91 w 92"/>
                  <a:gd name="T35" fmla="*/ 79 h 92"/>
                  <a:gd name="T36" fmla="*/ 91 w 92"/>
                  <a:gd name="T37" fmla="*/ 73 h 92"/>
                  <a:gd name="T38" fmla="*/ 24 w 92"/>
                  <a:gd name="T39" fmla="*/ 66 h 92"/>
                  <a:gd name="T40" fmla="*/ 10 w 92"/>
                  <a:gd name="T41" fmla="*/ 52 h 92"/>
                  <a:gd name="T42" fmla="*/ 52 w 92"/>
                  <a:gd name="T43" fmla="*/ 10 h 92"/>
                  <a:gd name="T44" fmla="*/ 66 w 92"/>
                  <a:gd name="T45" fmla="*/ 24 h 92"/>
                  <a:gd name="T46" fmla="*/ 24 w 92"/>
                  <a:gd name="T47" fmla="*/ 66 h 92"/>
                  <a:gd name="T48" fmla="*/ 76 w 92"/>
                  <a:gd name="T49" fmla="*/ 82 h 92"/>
                  <a:gd name="T50" fmla="*/ 48 w 92"/>
                  <a:gd name="T51" fmla="*/ 54 h 92"/>
                  <a:gd name="T52" fmla="*/ 54 w 92"/>
                  <a:gd name="T53" fmla="*/ 48 h 92"/>
                  <a:gd name="T54" fmla="*/ 82 w 92"/>
                  <a:gd name="T55" fmla="*/ 76 h 92"/>
                  <a:gd name="T56" fmla="*/ 76 w 92"/>
                  <a:gd name="T57"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92">
                    <a:moveTo>
                      <a:pt x="91" y="73"/>
                    </a:moveTo>
                    <a:cubicBezTo>
                      <a:pt x="60" y="42"/>
                      <a:pt x="60" y="42"/>
                      <a:pt x="60" y="42"/>
                    </a:cubicBezTo>
                    <a:cubicBezTo>
                      <a:pt x="75" y="27"/>
                      <a:pt x="75" y="27"/>
                      <a:pt x="75" y="27"/>
                    </a:cubicBezTo>
                    <a:cubicBezTo>
                      <a:pt x="76" y="26"/>
                      <a:pt x="76" y="25"/>
                      <a:pt x="76" y="24"/>
                    </a:cubicBezTo>
                    <a:cubicBezTo>
                      <a:pt x="76" y="23"/>
                      <a:pt x="76" y="22"/>
                      <a:pt x="75" y="21"/>
                    </a:cubicBezTo>
                    <a:cubicBezTo>
                      <a:pt x="55" y="1"/>
                      <a:pt x="55" y="1"/>
                      <a:pt x="55" y="1"/>
                    </a:cubicBezTo>
                    <a:cubicBezTo>
                      <a:pt x="53" y="0"/>
                      <a:pt x="51" y="0"/>
                      <a:pt x="49" y="1"/>
                    </a:cubicBezTo>
                    <a:cubicBezTo>
                      <a:pt x="1" y="49"/>
                      <a:pt x="1" y="49"/>
                      <a:pt x="1" y="49"/>
                    </a:cubicBezTo>
                    <a:cubicBezTo>
                      <a:pt x="0" y="50"/>
                      <a:pt x="0" y="51"/>
                      <a:pt x="0" y="52"/>
                    </a:cubicBezTo>
                    <a:cubicBezTo>
                      <a:pt x="0" y="53"/>
                      <a:pt x="0" y="54"/>
                      <a:pt x="1" y="55"/>
                    </a:cubicBezTo>
                    <a:cubicBezTo>
                      <a:pt x="21" y="75"/>
                      <a:pt x="21" y="75"/>
                      <a:pt x="21" y="75"/>
                    </a:cubicBezTo>
                    <a:cubicBezTo>
                      <a:pt x="22" y="76"/>
                      <a:pt x="23" y="76"/>
                      <a:pt x="24" y="76"/>
                    </a:cubicBezTo>
                    <a:cubicBezTo>
                      <a:pt x="25" y="76"/>
                      <a:pt x="26" y="76"/>
                      <a:pt x="27" y="75"/>
                    </a:cubicBezTo>
                    <a:cubicBezTo>
                      <a:pt x="42" y="60"/>
                      <a:pt x="42" y="60"/>
                      <a:pt x="42" y="60"/>
                    </a:cubicBezTo>
                    <a:cubicBezTo>
                      <a:pt x="73" y="91"/>
                      <a:pt x="73" y="91"/>
                      <a:pt x="73" y="91"/>
                    </a:cubicBezTo>
                    <a:cubicBezTo>
                      <a:pt x="74" y="92"/>
                      <a:pt x="75" y="92"/>
                      <a:pt x="76" y="92"/>
                    </a:cubicBezTo>
                    <a:cubicBezTo>
                      <a:pt x="77" y="92"/>
                      <a:pt x="78" y="92"/>
                      <a:pt x="79" y="91"/>
                    </a:cubicBezTo>
                    <a:cubicBezTo>
                      <a:pt x="91" y="79"/>
                      <a:pt x="91" y="79"/>
                      <a:pt x="91" y="79"/>
                    </a:cubicBezTo>
                    <a:cubicBezTo>
                      <a:pt x="92" y="77"/>
                      <a:pt x="92" y="75"/>
                      <a:pt x="91" y="73"/>
                    </a:cubicBezTo>
                    <a:close/>
                    <a:moveTo>
                      <a:pt x="24" y="66"/>
                    </a:moveTo>
                    <a:cubicBezTo>
                      <a:pt x="10" y="52"/>
                      <a:pt x="10" y="52"/>
                      <a:pt x="10" y="52"/>
                    </a:cubicBezTo>
                    <a:cubicBezTo>
                      <a:pt x="52" y="10"/>
                      <a:pt x="52" y="10"/>
                      <a:pt x="52" y="10"/>
                    </a:cubicBezTo>
                    <a:cubicBezTo>
                      <a:pt x="66" y="24"/>
                      <a:pt x="66" y="24"/>
                      <a:pt x="66" y="24"/>
                    </a:cubicBezTo>
                    <a:lnTo>
                      <a:pt x="24" y="66"/>
                    </a:lnTo>
                    <a:close/>
                    <a:moveTo>
                      <a:pt x="76" y="82"/>
                    </a:moveTo>
                    <a:cubicBezTo>
                      <a:pt x="48" y="54"/>
                      <a:pt x="48" y="54"/>
                      <a:pt x="48" y="54"/>
                    </a:cubicBezTo>
                    <a:cubicBezTo>
                      <a:pt x="54" y="48"/>
                      <a:pt x="54" y="48"/>
                      <a:pt x="54" y="48"/>
                    </a:cubicBezTo>
                    <a:cubicBezTo>
                      <a:pt x="82" y="76"/>
                      <a:pt x="82" y="76"/>
                      <a:pt x="82" y="76"/>
                    </a:cubicBezTo>
                    <a:lnTo>
                      <a:pt x="7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99" name="Freeform 201"/>
              <p:cNvSpPr>
                <a:spLocks/>
              </p:cNvSpPr>
              <p:nvPr/>
            </p:nvSpPr>
            <p:spPr bwMode="auto">
              <a:xfrm>
                <a:off x="1771" y="2817"/>
                <a:ext cx="28" cy="11"/>
              </a:xfrm>
              <a:custGeom>
                <a:avLst/>
                <a:gdLst>
                  <a:gd name="T0" fmla="*/ 4 w 20"/>
                  <a:gd name="T1" fmla="*/ 8 h 8"/>
                  <a:gd name="T2" fmla="*/ 16 w 20"/>
                  <a:gd name="T3" fmla="*/ 8 h 8"/>
                  <a:gd name="T4" fmla="*/ 20 w 20"/>
                  <a:gd name="T5" fmla="*/ 4 h 8"/>
                  <a:gd name="T6" fmla="*/ 16 w 20"/>
                  <a:gd name="T7" fmla="*/ 0 h 8"/>
                  <a:gd name="T8" fmla="*/ 4 w 20"/>
                  <a:gd name="T9" fmla="*/ 0 h 8"/>
                  <a:gd name="T10" fmla="*/ 0 w 20"/>
                  <a:gd name="T11" fmla="*/ 4 h 8"/>
                  <a:gd name="T12" fmla="*/ 4 w 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0" h="8">
                    <a:moveTo>
                      <a:pt x="4" y="8"/>
                    </a:move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100" name="Freeform 202"/>
              <p:cNvSpPr>
                <a:spLocks/>
              </p:cNvSpPr>
              <p:nvPr/>
            </p:nvSpPr>
            <p:spPr bwMode="auto">
              <a:xfrm>
                <a:off x="1785" y="2781"/>
                <a:ext cx="23" cy="23"/>
              </a:xfrm>
              <a:custGeom>
                <a:avLst/>
                <a:gdLst>
                  <a:gd name="T0" fmla="*/ 10 w 17"/>
                  <a:gd name="T1" fmla="*/ 16 h 17"/>
                  <a:gd name="T2" fmla="*/ 13 w 17"/>
                  <a:gd name="T3" fmla="*/ 17 h 17"/>
                  <a:gd name="T4" fmla="*/ 16 w 17"/>
                  <a:gd name="T5" fmla="*/ 16 h 17"/>
                  <a:gd name="T6" fmla="*/ 16 w 17"/>
                  <a:gd name="T7" fmla="*/ 10 h 17"/>
                  <a:gd name="T8" fmla="*/ 7 w 17"/>
                  <a:gd name="T9" fmla="*/ 2 h 17"/>
                  <a:gd name="T10" fmla="*/ 2 w 17"/>
                  <a:gd name="T11" fmla="*/ 2 h 17"/>
                  <a:gd name="T12" fmla="*/ 2 w 17"/>
                  <a:gd name="T13" fmla="*/ 7 h 17"/>
                  <a:gd name="T14" fmla="*/ 10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0" y="16"/>
                    </a:moveTo>
                    <a:cubicBezTo>
                      <a:pt x="11" y="17"/>
                      <a:pt x="12" y="17"/>
                      <a:pt x="13" y="17"/>
                    </a:cubicBezTo>
                    <a:cubicBezTo>
                      <a:pt x="14" y="17"/>
                      <a:pt x="15" y="17"/>
                      <a:pt x="16" y="16"/>
                    </a:cubicBezTo>
                    <a:cubicBezTo>
                      <a:pt x="17" y="14"/>
                      <a:pt x="17" y="12"/>
                      <a:pt x="16" y="10"/>
                    </a:cubicBezTo>
                    <a:cubicBezTo>
                      <a:pt x="7" y="2"/>
                      <a:pt x="7" y="2"/>
                      <a:pt x="7" y="2"/>
                    </a:cubicBezTo>
                    <a:cubicBezTo>
                      <a:pt x="6" y="0"/>
                      <a:pt x="3" y="0"/>
                      <a:pt x="2" y="2"/>
                    </a:cubicBezTo>
                    <a:cubicBezTo>
                      <a:pt x="0" y="3"/>
                      <a:pt x="0" y="6"/>
                      <a:pt x="2" y="7"/>
                    </a:cubicBezTo>
                    <a:lnTo>
                      <a:pt x="1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101" name="Freeform 203"/>
              <p:cNvSpPr>
                <a:spLocks noEditPoints="1"/>
              </p:cNvSpPr>
              <p:nvPr/>
            </p:nvSpPr>
            <p:spPr bwMode="auto">
              <a:xfrm>
                <a:off x="1771" y="2839"/>
                <a:ext cx="122" cy="39"/>
              </a:xfrm>
              <a:custGeom>
                <a:avLst/>
                <a:gdLst>
                  <a:gd name="T0" fmla="*/ 84 w 88"/>
                  <a:gd name="T1" fmla="*/ 20 h 28"/>
                  <a:gd name="T2" fmla="*/ 80 w 88"/>
                  <a:gd name="T3" fmla="*/ 20 h 28"/>
                  <a:gd name="T4" fmla="*/ 80 w 88"/>
                  <a:gd name="T5" fmla="*/ 4 h 28"/>
                  <a:gd name="T6" fmla="*/ 76 w 88"/>
                  <a:gd name="T7" fmla="*/ 0 h 28"/>
                  <a:gd name="T8" fmla="*/ 12 w 88"/>
                  <a:gd name="T9" fmla="*/ 0 h 28"/>
                  <a:gd name="T10" fmla="*/ 8 w 88"/>
                  <a:gd name="T11" fmla="*/ 4 h 28"/>
                  <a:gd name="T12" fmla="*/ 8 w 88"/>
                  <a:gd name="T13" fmla="*/ 20 h 28"/>
                  <a:gd name="T14" fmla="*/ 4 w 88"/>
                  <a:gd name="T15" fmla="*/ 20 h 28"/>
                  <a:gd name="T16" fmla="*/ 0 w 88"/>
                  <a:gd name="T17" fmla="*/ 24 h 28"/>
                  <a:gd name="T18" fmla="*/ 4 w 88"/>
                  <a:gd name="T19" fmla="*/ 28 h 28"/>
                  <a:gd name="T20" fmla="*/ 84 w 88"/>
                  <a:gd name="T21" fmla="*/ 28 h 28"/>
                  <a:gd name="T22" fmla="*/ 88 w 88"/>
                  <a:gd name="T23" fmla="*/ 24 h 28"/>
                  <a:gd name="T24" fmla="*/ 84 w 88"/>
                  <a:gd name="T25" fmla="*/ 20 h 28"/>
                  <a:gd name="T26" fmla="*/ 16 w 88"/>
                  <a:gd name="T27" fmla="*/ 8 h 28"/>
                  <a:gd name="T28" fmla="*/ 72 w 88"/>
                  <a:gd name="T29" fmla="*/ 8 h 28"/>
                  <a:gd name="T30" fmla="*/ 72 w 88"/>
                  <a:gd name="T31" fmla="*/ 20 h 28"/>
                  <a:gd name="T32" fmla="*/ 16 w 88"/>
                  <a:gd name="T33" fmla="*/ 20 h 28"/>
                  <a:gd name="T34" fmla="*/ 16 w 88"/>
                  <a:gd name="T3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28">
                    <a:moveTo>
                      <a:pt x="84" y="20"/>
                    </a:moveTo>
                    <a:cubicBezTo>
                      <a:pt x="80" y="20"/>
                      <a:pt x="80" y="20"/>
                      <a:pt x="80" y="20"/>
                    </a:cubicBezTo>
                    <a:cubicBezTo>
                      <a:pt x="80" y="4"/>
                      <a:pt x="80" y="4"/>
                      <a:pt x="80" y="4"/>
                    </a:cubicBezTo>
                    <a:cubicBezTo>
                      <a:pt x="80" y="2"/>
                      <a:pt x="78" y="0"/>
                      <a:pt x="76" y="0"/>
                    </a:cubicBezTo>
                    <a:cubicBezTo>
                      <a:pt x="12" y="0"/>
                      <a:pt x="12" y="0"/>
                      <a:pt x="12" y="0"/>
                    </a:cubicBezTo>
                    <a:cubicBezTo>
                      <a:pt x="10" y="0"/>
                      <a:pt x="8" y="2"/>
                      <a:pt x="8" y="4"/>
                    </a:cubicBezTo>
                    <a:cubicBezTo>
                      <a:pt x="8" y="20"/>
                      <a:pt x="8" y="20"/>
                      <a:pt x="8" y="20"/>
                    </a:cubicBezTo>
                    <a:cubicBezTo>
                      <a:pt x="4" y="20"/>
                      <a:pt x="4" y="20"/>
                      <a:pt x="4" y="20"/>
                    </a:cubicBezTo>
                    <a:cubicBezTo>
                      <a:pt x="2" y="20"/>
                      <a:pt x="0" y="22"/>
                      <a:pt x="0" y="24"/>
                    </a:cubicBezTo>
                    <a:cubicBezTo>
                      <a:pt x="0" y="26"/>
                      <a:pt x="2" y="28"/>
                      <a:pt x="4" y="28"/>
                    </a:cubicBezTo>
                    <a:cubicBezTo>
                      <a:pt x="84" y="28"/>
                      <a:pt x="84" y="28"/>
                      <a:pt x="84" y="28"/>
                    </a:cubicBezTo>
                    <a:cubicBezTo>
                      <a:pt x="86" y="28"/>
                      <a:pt x="88" y="26"/>
                      <a:pt x="88" y="24"/>
                    </a:cubicBezTo>
                    <a:cubicBezTo>
                      <a:pt x="88" y="22"/>
                      <a:pt x="86" y="20"/>
                      <a:pt x="84" y="20"/>
                    </a:cubicBezTo>
                    <a:close/>
                    <a:moveTo>
                      <a:pt x="16" y="8"/>
                    </a:moveTo>
                    <a:cubicBezTo>
                      <a:pt x="72" y="8"/>
                      <a:pt x="72" y="8"/>
                      <a:pt x="72" y="8"/>
                    </a:cubicBezTo>
                    <a:cubicBezTo>
                      <a:pt x="72" y="20"/>
                      <a:pt x="72" y="20"/>
                      <a:pt x="72" y="20"/>
                    </a:cubicBezTo>
                    <a:cubicBezTo>
                      <a:pt x="16" y="20"/>
                      <a:pt x="16" y="20"/>
                      <a:pt x="16" y="20"/>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grpSp>
        <p:nvGrpSpPr>
          <p:cNvPr id="4" name="Group 3"/>
          <p:cNvGrpSpPr/>
          <p:nvPr/>
        </p:nvGrpSpPr>
        <p:grpSpPr>
          <a:xfrm>
            <a:off x="10623606" y="3440413"/>
            <a:ext cx="992696" cy="992696"/>
            <a:chOff x="10646386" y="3018918"/>
            <a:chExt cx="992696" cy="992696"/>
          </a:xfrm>
        </p:grpSpPr>
        <p:sp>
          <p:nvSpPr>
            <p:cNvPr id="42" name="Oval 41"/>
            <p:cNvSpPr/>
            <p:nvPr/>
          </p:nvSpPr>
          <p:spPr>
            <a:xfrm>
              <a:off x="10646386" y="3018918"/>
              <a:ext cx="992696" cy="992696"/>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89" name="Group 57"/>
            <p:cNvGrpSpPr>
              <a:grpSpLocks noChangeAspect="1"/>
            </p:cNvGrpSpPr>
            <p:nvPr/>
          </p:nvGrpSpPr>
          <p:grpSpPr bwMode="auto">
            <a:xfrm>
              <a:off x="10947905" y="3234090"/>
              <a:ext cx="389658" cy="548640"/>
              <a:chOff x="4552" y="1571"/>
              <a:chExt cx="125" cy="176"/>
            </a:xfrm>
            <a:solidFill>
              <a:schemeClr val="bg1"/>
            </a:solidFill>
          </p:grpSpPr>
          <p:sp>
            <p:nvSpPr>
              <p:cNvPr id="90" name="Freeform 58"/>
              <p:cNvSpPr>
                <a:spLocks noEditPoints="1"/>
              </p:cNvSpPr>
              <p:nvPr/>
            </p:nvSpPr>
            <p:spPr bwMode="auto">
              <a:xfrm>
                <a:off x="4552" y="1638"/>
                <a:ext cx="125" cy="109"/>
              </a:xfrm>
              <a:custGeom>
                <a:avLst/>
                <a:gdLst>
                  <a:gd name="T0" fmla="*/ 85 w 90"/>
                  <a:gd name="T1" fmla="*/ 13 h 78"/>
                  <a:gd name="T2" fmla="*/ 65 w 90"/>
                  <a:gd name="T3" fmla="*/ 0 h 78"/>
                  <a:gd name="T4" fmla="*/ 62 w 90"/>
                  <a:gd name="T5" fmla="*/ 0 h 78"/>
                  <a:gd name="T6" fmla="*/ 22 w 90"/>
                  <a:gd name="T7" fmla="*/ 1 h 78"/>
                  <a:gd name="T8" fmla="*/ 3 w 90"/>
                  <a:gd name="T9" fmla="*/ 14 h 78"/>
                  <a:gd name="T10" fmla="*/ 0 w 90"/>
                  <a:gd name="T11" fmla="*/ 57 h 78"/>
                  <a:gd name="T12" fmla="*/ 1 w 90"/>
                  <a:gd name="T13" fmla="*/ 60 h 78"/>
                  <a:gd name="T14" fmla="*/ 4 w 90"/>
                  <a:gd name="T15" fmla="*/ 61 h 78"/>
                  <a:gd name="T16" fmla="*/ 8 w 90"/>
                  <a:gd name="T17" fmla="*/ 61 h 78"/>
                  <a:gd name="T18" fmla="*/ 8 w 90"/>
                  <a:gd name="T19" fmla="*/ 74 h 78"/>
                  <a:gd name="T20" fmla="*/ 9 w 90"/>
                  <a:gd name="T21" fmla="*/ 77 h 78"/>
                  <a:gd name="T22" fmla="*/ 12 w 90"/>
                  <a:gd name="T23" fmla="*/ 78 h 78"/>
                  <a:gd name="T24" fmla="*/ 86 w 90"/>
                  <a:gd name="T25" fmla="*/ 78 h 78"/>
                  <a:gd name="T26" fmla="*/ 89 w 90"/>
                  <a:gd name="T27" fmla="*/ 77 h 78"/>
                  <a:gd name="T28" fmla="*/ 90 w 90"/>
                  <a:gd name="T29" fmla="*/ 74 h 78"/>
                  <a:gd name="T30" fmla="*/ 85 w 90"/>
                  <a:gd name="T31" fmla="*/ 13 h 78"/>
                  <a:gd name="T32" fmla="*/ 63 w 90"/>
                  <a:gd name="T33" fmla="*/ 42 h 78"/>
                  <a:gd name="T34" fmla="*/ 65 w 90"/>
                  <a:gd name="T35" fmla="*/ 43 h 78"/>
                  <a:gd name="T36" fmla="*/ 65 w 90"/>
                  <a:gd name="T37" fmla="*/ 53 h 78"/>
                  <a:gd name="T38" fmla="*/ 60 w 90"/>
                  <a:gd name="T39" fmla="*/ 53 h 78"/>
                  <a:gd name="T40" fmla="*/ 53 w 90"/>
                  <a:gd name="T41" fmla="*/ 53 h 78"/>
                  <a:gd name="T42" fmla="*/ 51 w 90"/>
                  <a:gd name="T43" fmla="*/ 42 h 78"/>
                  <a:gd name="T44" fmla="*/ 63 w 90"/>
                  <a:gd name="T45" fmla="*/ 42 h 78"/>
                  <a:gd name="T46" fmla="*/ 45 w 90"/>
                  <a:gd name="T47" fmla="*/ 53 h 78"/>
                  <a:gd name="T48" fmla="*/ 21 w 90"/>
                  <a:gd name="T49" fmla="*/ 53 h 78"/>
                  <a:gd name="T50" fmla="*/ 30 w 90"/>
                  <a:gd name="T51" fmla="*/ 8 h 78"/>
                  <a:gd name="T52" fmla="*/ 36 w 90"/>
                  <a:gd name="T53" fmla="*/ 8 h 78"/>
                  <a:gd name="T54" fmla="*/ 45 w 90"/>
                  <a:gd name="T55" fmla="*/ 53 h 78"/>
                  <a:gd name="T56" fmla="*/ 8 w 90"/>
                  <a:gd name="T57" fmla="*/ 53 h 78"/>
                  <a:gd name="T58" fmla="*/ 10 w 90"/>
                  <a:gd name="T59" fmla="*/ 17 h 78"/>
                  <a:gd name="T60" fmla="*/ 11 w 90"/>
                  <a:gd name="T61" fmla="*/ 17 h 78"/>
                  <a:gd name="T62" fmla="*/ 22 w 90"/>
                  <a:gd name="T63" fmla="*/ 9 h 78"/>
                  <a:gd name="T64" fmla="*/ 13 w 90"/>
                  <a:gd name="T65" fmla="*/ 53 h 78"/>
                  <a:gd name="T66" fmla="*/ 8 w 90"/>
                  <a:gd name="T67" fmla="*/ 53 h 78"/>
                  <a:gd name="T68" fmla="*/ 16 w 90"/>
                  <a:gd name="T69" fmla="*/ 61 h 78"/>
                  <a:gd name="T70" fmla="*/ 16 w 90"/>
                  <a:gd name="T71" fmla="*/ 61 h 78"/>
                  <a:gd name="T72" fmla="*/ 17 w 90"/>
                  <a:gd name="T73" fmla="*/ 61 h 78"/>
                  <a:gd name="T74" fmla="*/ 60 w 90"/>
                  <a:gd name="T75" fmla="*/ 61 h 78"/>
                  <a:gd name="T76" fmla="*/ 62 w 90"/>
                  <a:gd name="T77" fmla="*/ 61 h 78"/>
                  <a:gd name="T78" fmla="*/ 62 w 90"/>
                  <a:gd name="T79" fmla="*/ 70 h 78"/>
                  <a:gd name="T80" fmla="*/ 16 w 90"/>
                  <a:gd name="T81" fmla="*/ 70 h 78"/>
                  <a:gd name="T82" fmla="*/ 16 w 90"/>
                  <a:gd name="T83" fmla="*/ 61 h 78"/>
                  <a:gd name="T84" fmla="*/ 70 w 90"/>
                  <a:gd name="T85" fmla="*/ 70 h 78"/>
                  <a:gd name="T86" fmla="*/ 70 w 90"/>
                  <a:gd name="T87" fmla="*/ 59 h 78"/>
                  <a:gd name="T88" fmla="*/ 73 w 90"/>
                  <a:gd name="T89" fmla="*/ 54 h 78"/>
                  <a:gd name="T90" fmla="*/ 73 w 90"/>
                  <a:gd name="T91" fmla="*/ 43 h 78"/>
                  <a:gd name="T92" fmla="*/ 69 w 90"/>
                  <a:gd name="T93" fmla="*/ 36 h 78"/>
                  <a:gd name="T94" fmla="*/ 68 w 90"/>
                  <a:gd name="T95" fmla="*/ 23 h 78"/>
                  <a:gd name="T96" fmla="*/ 64 w 90"/>
                  <a:gd name="T97" fmla="*/ 19 h 78"/>
                  <a:gd name="T98" fmla="*/ 61 w 90"/>
                  <a:gd name="T99" fmla="*/ 23 h 78"/>
                  <a:gd name="T100" fmla="*/ 61 w 90"/>
                  <a:gd name="T101" fmla="*/ 34 h 78"/>
                  <a:gd name="T102" fmla="*/ 50 w 90"/>
                  <a:gd name="T103" fmla="*/ 34 h 78"/>
                  <a:gd name="T104" fmla="*/ 45 w 90"/>
                  <a:gd name="T105" fmla="*/ 8 h 78"/>
                  <a:gd name="T106" fmla="*/ 62 w 90"/>
                  <a:gd name="T107" fmla="*/ 8 h 78"/>
                  <a:gd name="T108" fmla="*/ 65 w 90"/>
                  <a:gd name="T109" fmla="*/ 8 h 78"/>
                  <a:gd name="T110" fmla="*/ 78 w 90"/>
                  <a:gd name="T111" fmla="*/ 16 h 78"/>
                  <a:gd name="T112" fmla="*/ 82 w 90"/>
                  <a:gd name="T113" fmla="*/ 70 h 78"/>
                  <a:gd name="T114" fmla="*/ 70 w 90"/>
                  <a:gd name="T115"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 h="78">
                    <a:moveTo>
                      <a:pt x="85" y="13"/>
                    </a:moveTo>
                    <a:cubicBezTo>
                      <a:pt x="81" y="2"/>
                      <a:pt x="71" y="0"/>
                      <a:pt x="65" y="0"/>
                    </a:cubicBezTo>
                    <a:cubicBezTo>
                      <a:pt x="62" y="0"/>
                      <a:pt x="62" y="0"/>
                      <a:pt x="62" y="0"/>
                    </a:cubicBezTo>
                    <a:cubicBezTo>
                      <a:pt x="54" y="0"/>
                      <a:pt x="32" y="0"/>
                      <a:pt x="22" y="1"/>
                    </a:cubicBezTo>
                    <a:cubicBezTo>
                      <a:pt x="16" y="1"/>
                      <a:pt x="7" y="3"/>
                      <a:pt x="3" y="14"/>
                    </a:cubicBezTo>
                    <a:cubicBezTo>
                      <a:pt x="2" y="16"/>
                      <a:pt x="1" y="31"/>
                      <a:pt x="0" y="57"/>
                    </a:cubicBezTo>
                    <a:cubicBezTo>
                      <a:pt x="0" y="58"/>
                      <a:pt x="1" y="59"/>
                      <a:pt x="1" y="60"/>
                    </a:cubicBezTo>
                    <a:cubicBezTo>
                      <a:pt x="2" y="61"/>
                      <a:pt x="3" y="61"/>
                      <a:pt x="4" y="61"/>
                    </a:cubicBezTo>
                    <a:cubicBezTo>
                      <a:pt x="8" y="61"/>
                      <a:pt x="8" y="61"/>
                      <a:pt x="8" y="61"/>
                    </a:cubicBezTo>
                    <a:cubicBezTo>
                      <a:pt x="8" y="74"/>
                      <a:pt x="8" y="74"/>
                      <a:pt x="8" y="74"/>
                    </a:cubicBezTo>
                    <a:cubicBezTo>
                      <a:pt x="8" y="75"/>
                      <a:pt x="8" y="76"/>
                      <a:pt x="9" y="77"/>
                    </a:cubicBezTo>
                    <a:cubicBezTo>
                      <a:pt x="10" y="78"/>
                      <a:pt x="11" y="78"/>
                      <a:pt x="12" y="78"/>
                    </a:cubicBezTo>
                    <a:cubicBezTo>
                      <a:pt x="86" y="78"/>
                      <a:pt x="86" y="78"/>
                      <a:pt x="86" y="78"/>
                    </a:cubicBezTo>
                    <a:cubicBezTo>
                      <a:pt x="87" y="78"/>
                      <a:pt x="88" y="78"/>
                      <a:pt x="89" y="77"/>
                    </a:cubicBezTo>
                    <a:cubicBezTo>
                      <a:pt x="89" y="76"/>
                      <a:pt x="90" y="75"/>
                      <a:pt x="90" y="74"/>
                    </a:cubicBezTo>
                    <a:cubicBezTo>
                      <a:pt x="89" y="65"/>
                      <a:pt x="88" y="21"/>
                      <a:pt x="85" y="13"/>
                    </a:cubicBezTo>
                    <a:close/>
                    <a:moveTo>
                      <a:pt x="63" y="42"/>
                    </a:moveTo>
                    <a:cubicBezTo>
                      <a:pt x="64" y="42"/>
                      <a:pt x="65" y="43"/>
                      <a:pt x="65" y="43"/>
                    </a:cubicBezTo>
                    <a:cubicBezTo>
                      <a:pt x="65" y="53"/>
                      <a:pt x="65" y="53"/>
                      <a:pt x="65" y="53"/>
                    </a:cubicBezTo>
                    <a:cubicBezTo>
                      <a:pt x="64" y="53"/>
                      <a:pt x="62" y="53"/>
                      <a:pt x="60" y="53"/>
                    </a:cubicBezTo>
                    <a:cubicBezTo>
                      <a:pt x="53" y="53"/>
                      <a:pt x="53" y="53"/>
                      <a:pt x="53" y="53"/>
                    </a:cubicBezTo>
                    <a:cubicBezTo>
                      <a:pt x="51" y="42"/>
                      <a:pt x="51" y="42"/>
                      <a:pt x="51" y="42"/>
                    </a:cubicBezTo>
                    <a:lnTo>
                      <a:pt x="63" y="42"/>
                    </a:lnTo>
                    <a:close/>
                    <a:moveTo>
                      <a:pt x="45" y="53"/>
                    </a:moveTo>
                    <a:cubicBezTo>
                      <a:pt x="21" y="53"/>
                      <a:pt x="21" y="53"/>
                      <a:pt x="21" y="53"/>
                    </a:cubicBezTo>
                    <a:cubicBezTo>
                      <a:pt x="30" y="8"/>
                      <a:pt x="30" y="8"/>
                      <a:pt x="30" y="8"/>
                    </a:cubicBezTo>
                    <a:cubicBezTo>
                      <a:pt x="32" y="8"/>
                      <a:pt x="34" y="8"/>
                      <a:pt x="36" y="8"/>
                    </a:cubicBezTo>
                    <a:lnTo>
                      <a:pt x="45" y="53"/>
                    </a:lnTo>
                    <a:close/>
                    <a:moveTo>
                      <a:pt x="8" y="53"/>
                    </a:moveTo>
                    <a:cubicBezTo>
                      <a:pt x="9" y="38"/>
                      <a:pt x="10" y="19"/>
                      <a:pt x="10" y="17"/>
                    </a:cubicBezTo>
                    <a:cubicBezTo>
                      <a:pt x="10" y="17"/>
                      <a:pt x="11" y="17"/>
                      <a:pt x="11" y="17"/>
                    </a:cubicBezTo>
                    <a:cubicBezTo>
                      <a:pt x="12" y="13"/>
                      <a:pt x="15" y="9"/>
                      <a:pt x="22" y="9"/>
                    </a:cubicBezTo>
                    <a:cubicBezTo>
                      <a:pt x="13" y="53"/>
                      <a:pt x="13" y="53"/>
                      <a:pt x="13" y="53"/>
                    </a:cubicBezTo>
                    <a:lnTo>
                      <a:pt x="8" y="53"/>
                    </a:lnTo>
                    <a:close/>
                    <a:moveTo>
                      <a:pt x="16" y="61"/>
                    </a:moveTo>
                    <a:cubicBezTo>
                      <a:pt x="16" y="61"/>
                      <a:pt x="16" y="61"/>
                      <a:pt x="16" y="61"/>
                    </a:cubicBezTo>
                    <a:cubicBezTo>
                      <a:pt x="16" y="61"/>
                      <a:pt x="16" y="61"/>
                      <a:pt x="17" y="61"/>
                    </a:cubicBezTo>
                    <a:cubicBezTo>
                      <a:pt x="60" y="61"/>
                      <a:pt x="60" y="61"/>
                      <a:pt x="60" y="61"/>
                    </a:cubicBezTo>
                    <a:cubicBezTo>
                      <a:pt x="61" y="61"/>
                      <a:pt x="61" y="61"/>
                      <a:pt x="62" y="61"/>
                    </a:cubicBezTo>
                    <a:cubicBezTo>
                      <a:pt x="62" y="70"/>
                      <a:pt x="62" y="70"/>
                      <a:pt x="62" y="70"/>
                    </a:cubicBezTo>
                    <a:cubicBezTo>
                      <a:pt x="16" y="70"/>
                      <a:pt x="16" y="70"/>
                      <a:pt x="16" y="70"/>
                    </a:cubicBezTo>
                    <a:lnTo>
                      <a:pt x="16" y="61"/>
                    </a:lnTo>
                    <a:close/>
                    <a:moveTo>
                      <a:pt x="70" y="70"/>
                    </a:moveTo>
                    <a:cubicBezTo>
                      <a:pt x="70" y="59"/>
                      <a:pt x="70" y="59"/>
                      <a:pt x="70" y="59"/>
                    </a:cubicBezTo>
                    <a:cubicBezTo>
                      <a:pt x="72" y="58"/>
                      <a:pt x="73" y="56"/>
                      <a:pt x="73" y="54"/>
                    </a:cubicBezTo>
                    <a:cubicBezTo>
                      <a:pt x="73" y="43"/>
                      <a:pt x="73" y="43"/>
                      <a:pt x="73" y="43"/>
                    </a:cubicBezTo>
                    <a:cubicBezTo>
                      <a:pt x="73" y="41"/>
                      <a:pt x="71" y="38"/>
                      <a:pt x="69" y="36"/>
                    </a:cubicBezTo>
                    <a:cubicBezTo>
                      <a:pt x="68" y="23"/>
                      <a:pt x="68" y="23"/>
                      <a:pt x="68" y="23"/>
                    </a:cubicBezTo>
                    <a:cubicBezTo>
                      <a:pt x="68" y="20"/>
                      <a:pt x="66" y="19"/>
                      <a:pt x="64" y="19"/>
                    </a:cubicBezTo>
                    <a:cubicBezTo>
                      <a:pt x="62" y="19"/>
                      <a:pt x="60" y="21"/>
                      <a:pt x="61" y="23"/>
                    </a:cubicBezTo>
                    <a:cubicBezTo>
                      <a:pt x="61" y="34"/>
                      <a:pt x="61" y="34"/>
                      <a:pt x="61" y="34"/>
                    </a:cubicBezTo>
                    <a:cubicBezTo>
                      <a:pt x="50" y="34"/>
                      <a:pt x="50" y="34"/>
                      <a:pt x="50" y="34"/>
                    </a:cubicBezTo>
                    <a:cubicBezTo>
                      <a:pt x="45" y="8"/>
                      <a:pt x="45" y="8"/>
                      <a:pt x="45" y="8"/>
                    </a:cubicBezTo>
                    <a:cubicBezTo>
                      <a:pt x="52" y="8"/>
                      <a:pt x="58" y="8"/>
                      <a:pt x="62" y="8"/>
                    </a:cubicBezTo>
                    <a:cubicBezTo>
                      <a:pt x="65" y="8"/>
                      <a:pt x="65" y="8"/>
                      <a:pt x="65" y="8"/>
                    </a:cubicBezTo>
                    <a:cubicBezTo>
                      <a:pt x="73" y="8"/>
                      <a:pt x="76" y="11"/>
                      <a:pt x="78" y="16"/>
                    </a:cubicBezTo>
                    <a:cubicBezTo>
                      <a:pt x="80" y="21"/>
                      <a:pt x="81" y="50"/>
                      <a:pt x="82" y="70"/>
                    </a:cubicBezTo>
                    <a:lnTo>
                      <a:pt x="7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91" name="Freeform 59"/>
              <p:cNvSpPr>
                <a:spLocks noEditPoints="1"/>
              </p:cNvSpPr>
              <p:nvPr/>
            </p:nvSpPr>
            <p:spPr bwMode="auto">
              <a:xfrm>
                <a:off x="4583" y="1571"/>
                <a:ext cx="64" cy="63"/>
              </a:xfrm>
              <a:custGeom>
                <a:avLst/>
                <a:gdLst>
                  <a:gd name="T0" fmla="*/ 23 w 46"/>
                  <a:gd name="T1" fmla="*/ 45 h 45"/>
                  <a:gd name="T2" fmla="*/ 46 w 46"/>
                  <a:gd name="T3" fmla="*/ 23 h 45"/>
                  <a:gd name="T4" fmla="*/ 23 w 46"/>
                  <a:gd name="T5" fmla="*/ 0 h 45"/>
                  <a:gd name="T6" fmla="*/ 0 w 46"/>
                  <a:gd name="T7" fmla="*/ 23 h 45"/>
                  <a:gd name="T8" fmla="*/ 23 w 46"/>
                  <a:gd name="T9" fmla="*/ 45 h 45"/>
                  <a:gd name="T10" fmla="*/ 23 w 46"/>
                  <a:gd name="T11" fmla="*/ 8 h 45"/>
                  <a:gd name="T12" fmla="*/ 38 w 46"/>
                  <a:gd name="T13" fmla="*/ 23 h 45"/>
                  <a:gd name="T14" fmla="*/ 23 w 46"/>
                  <a:gd name="T15" fmla="*/ 37 h 45"/>
                  <a:gd name="T16" fmla="*/ 8 w 46"/>
                  <a:gd name="T17" fmla="*/ 23 h 45"/>
                  <a:gd name="T18" fmla="*/ 23 w 46"/>
                  <a:gd name="T19"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5">
                    <a:moveTo>
                      <a:pt x="23" y="45"/>
                    </a:moveTo>
                    <a:cubicBezTo>
                      <a:pt x="35" y="45"/>
                      <a:pt x="46" y="35"/>
                      <a:pt x="46" y="23"/>
                    </a:cubicBezTo>
                    <a:cubicBezTo>
                      <a:pt x="46" y="10"/>
                      <a:pt x="35" y="0"/>
                      <a:pt x="23" y="0"/>
                    </a:cubicBezTo>
                    <a:cubicBezTo>
                      <a:pt x="10" y="0"/>
                      <a:pt x="0" y="10"/>
                      <a:pt x="0" y="23"/>
                    </a:cubicBezTo>
                    <a:cubicBezTo>
                      <a:pt x="0" y="35"/>
                      <a:pt x="10" y="45"/>
                      <a:pt x="23" y="45"/>
                    </a:cubicBezTo>
                    <a:close/>
                    <a:moveTo>
                      <a:pt x="23" y="8"/>
                    </a:moveTo>
                    <a:cubicBezTo>
                      <a:pt x="31" y="8"/>
                      <a:pt x="38" y="14"/>
                      <a:pt x="38" y="23"/>
                    </a:cubicBezTo>
                    <a:cubicBezTo>
                      <a:pt x="38" y="31"/>
                      <a:pt x="31" y="37"/>
                      <a:pt x="23" y="37"/>
                    </a:cubicBezTo>
                    <a:cubicBezTo>
                      <a:pt x="15" y="37"/>
                      <a:pt x="8" y="31"/>
                      <a:pt x="8" y="23"/>
                    </a:cubicBezTo>
                    <a:cubicBezTo>
                      <a:pt x="8" y="14"/>
                      <a:pt x="15" y="8"/>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sp>
        <p:nvSpPr>
          <p:cNvPr id="103" name="Text Placeholder 4"/>
          <p:cNvSpPr>
            <a:spLocks noGrp="1"/>
          </p:cNvSpPr>
          <p:nvPr>
            <p:ph type="body" sz="half" idx="2"/>
          </p:nvPr>
        </p:nvSpPr>
        <p:spPr>
          <a:xfrm>
            <a:off x="485776" y="806807"/>
            <a:ext cx="11223624" cy="318476"/>
          </a:xfrm>
        </p:spPr>
        <p:txBody>
          <a:bodyPr/>
          <a:lstStyle/>
          <a:p>
            <a:r>
              <a:rPr lang="en-US" dirty="0" err="1"/>
              <a:t>Visión</a:t>
            </a:r>
            <a:r>
              <a:rPr lang="en-US" dirty="0"/>
              <a:t> general</a:t>
            </a:r>
          </a:p>
        </p:txBody>
      </p:sp>
    </p:spTree>
    <p:extLst>
      <p:ext uri="{BB962C8B-B14F-4D97-AF65-F5344CB8AC3E}">
        <p14:creationId xmlns:p14="http://schemas.microsoft.com/office/powerpoint/2010/main" val="42767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3">
                                            <p:txEl>
                                              <p:pRg st="1" end="1"/>
                                            </p:txEl>
                                          </p:spTgt>
                                        </p:tgtEl>
                                        <p:attrNameLst>
                                          <p:attrName>style.visibility</p:attrName>
                                        </p:attrNameLst>
                                      </p:cBhvr>
                                      <p:to>
                                        <p:strVal val="visible"/>
                                      </p:to>
                                    </p:set>
                                    <p:animEffect transition="in" filter="wipe(down)">
                                      <p:cBhvr>
                                        <p:cTn id="54" dur="500"/>
                                        <p:tgtEl>
                                          <p:spTgt spid="2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3">
                                            <p:txEl>
                                              <p:pRg st="2" end="2"/>
                                            </p:txEl>
                                          </p:spTgt>
                                        </p:tgtEl>
                                        <p:attrNameLst>
                                          <p:attrName>style.visibility</p:attrName>
                                        </p:attrNameLst>
                                      </p:cBhvr>
                                      <p:to>
                                        <p:strVal val="visible"/>
                                      </p:to>
                                    </p:set>
                                    <p:animEffect transition="in" filter="wipe(down)">
                                      <p:cBhvr>
                                        <p:cTn id="59" dur="500"/>
                                        <p:tgtEl>
                                          <p:spTgt spid="2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3">
                                            <p:txEl>
                                              <p:pRg st="3" end="3"/>
                                            </p:txEl>
                                          </p:spTgt>
                                        </p:tgtEl>
                                        <p:attrNameLst>
                                          <p:attrName>style.visibility</p:attrName>
                                        </p:attrNameLst>
                                      </p:cBhvr>
                                      <p:to>
                                        <p:strVal val="visible"/>
                                      </p:to>
                                    </p:set>
                                    <p:animEffect transition="in" filter="wipe(down)">
                                      <p:cBhvr>
                                        <p:cTn id="64" dur="500"/>
                                        <p:tgtEl>
                                          <p:spTgt spid="23">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3">
                                            <p:txEl>
                                              <p:pRg st="5" end="5"/>
                                            </p:txEl>
                                          </p:spTgt>
                                        </p:tgtEl>
                                        <p:attrNameLst>
                                          <p:attrName>style.visibility</p:attrName>
                                        </p:attrNameLst>
                                      </p:cBhvr>
                                      <p:to>
                                        <p:strVal val="visible"/>
                                      </p:to>
                                    </p:set>
                                    <p:animEffect transition="in" filter="wipe(down)">
                                      <p:cBhvr>
                                        <p:cTn id="69" dur="500"/>
                                        <p:tgtEl>
                                          <p:spTgt spid="2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3">
                                            <p:txEl>
                                              <p:pRg st="6" end="6"/>
                                            </p:txEl>
                                          </p:spTgt>
                                        </p:tgtEl>
                                        <p:attrNameLst>
                                          <p:attrName>style.visibility</p:attrName>
                                        </p:attrNameLst>
                                      </p:cBhvr>
                                      <p:to>
                                        <p:strVal val="visible"/>
                                      </p:to>
                                    </p:set>
                                    <p:animEffect transition="in" filter="wipe(down)">
                                      <p:cBhvr>
                                        <p:cTn id="74" dur="500"/>
                                        <p:tgtEl>
                                          <p:spTgt spid="2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3">
                                            <p:txEl>
                                              <p:pRg st="4" end="4"/>
                                            </p:txEl>
                                          </p:spTgt>
                                        </p:tgtEl>
                                        <p:attrNameLst>
                                          <p:attrName>style.visibility</p:attrName>
                                        </p:attrNameLst>
                                      </p:cBhvr>
                                      <p:to>
                                        <p:strVal val="visible"/>
                                      </p:to>
                                    </p:set>
                                    <p:animEffect transition="in" filter="wipe(down)">
                                      <p:cBhvr>
                                        <p:cTn id="79"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err="1"/>
              <a:t>Definición</a:t>
            </a:r>
            <a:r>
              <a:rPr lang="en-US" dirty="0"/>
              <a:t> de </a:t>
            </a:r>
            <a:r>
              <a:rPr lang="en-US" dirty="0" err="1"/>
              <a:t>Evento</a:t>
            </a:r>
            <a:endParaRPr lang="en-US" dirty="0"/>
          </a:p>
        </p:txBody>
      </p:sp>
      <p:sp>
        <p:nvSpPr>
          <p:cNvPr id="16" name="Text Placeholder 15"/>
          <p:cNvSpPr>
            <a:spLocks noGrp="1"/>
          </p:cNvSpPr>
          <p:nvPr>
            <p:ph type="body" sz="quarter" idx="12"/>
          </p:nvPr>
        </p:nvSpPr>
        <p:spPr/>
        <p:txBody>
          <a:bodyPr/>
          <a:lstStyle/>
          <a:p>
            <a:r>
              <a:rPr lang="en-US" dirty="0">
                <a:solidFill>
                  <a:schemeClr val="tx2"/>
                </a:solidFill>
              </a:rPr>
              <a:t>La </a:t>
            </a:r>
            <a:r>
              <a:rPr lang="en-US" dirty="0" err="1">
                <a:solidFill>
                  <a:schemeClr val="tx2"/>
                </a:solidFill>
              </a:rPr>
              <a:t>más</a:t>
            </a:r>
            <a:r>
              <a:rPr lang="en-US" dirty="0">
                <a:solidFill>
                  <a:schemeClr val="tx2"/>
                </a:solidFill>
              </a:rPr>
              <a:t> </a:t>
            </a:r>
            <a:r>
              <a:rPr lang="en-US" dirty="0" err="1">
                <a:solidFill>
                  <a:schemeClr val="tx2"/>
                </a:solidFill>
              </a:rPr>
              <a:t>amplia</a:t>
            </a:r>
            <a:endParaRPr lang="en-US" dirty="0">
              <a:solidFill>
                <a:schemeClr val="tx2"/>
              </a:solidFill>
            </a:endParaRPr>
          </a:p>
        </p:txBody>
      </p:sp>
      <p:sp>
        <p:nvSpPr>
          <p:cNvPr id="13" name="Content Placeholder 8"/>
          <p:cNvSpPr txBox="1">
            <a:spLocks/>
          </p:cNvSpPr>
          <p:nvPr>
            <p:custDataLst>
              <p:custData r:id="rId1"/>
            </p:custDataLst>
          </p:nvPr>
        </p:nvSpPr>
        <p:spPr>
          <a:xfrm>
            <a:off x="485776" y="1609725"/>
            <a:ext cx="11223624" cy="3825875"/>
          </a:xfrm>
          <a:prstGeom prst="rect">
            <a:avLst/>
          </a:prstGeom>
        </p:spPr>
        <p:txBody>
          <a:bodyPr/>
          <a:lstStyle>
            <a:lvl1pPr marL="0" indent="0" algn="l" defTabSz="457200" rtl="0" eaLnBrk="1" latinLnBrk="0" hangingPunct="1">
              <a:spcBef>
                <a:spcPts val="900"/>
              </a:spcBef>
              <a:buFont typeface="Arial"/>
              <a:buNone/>
              <a:defRPr sz="1800" b="0" kern="1200">
                <a:solidFill>
                  <a:schemeClr val="tx1"/>
                </a:solidFill>
                <a:latin typeface="+mn-lt"/>
                <a:ea typeface="+mn-ea"/>
                <a:cs typeface="+mn-cs"/>
              </a:defRPr>
            </a:lvl1pPr>
            <a:lvl2pPr marL="283464" indent="-283464" algn="l" defTabSz="457200" rtl="0" eaLnBrk="1" latinLnBrk="0" hangingPunct="1">
              <a:spcBef>
                <a:spcPts val="750"/>
              </a:spcBef>
              <a:buFont typeface="Arial" panose="020B0604020202020204" pitchFamily="34" charset="0"/>
              <a:buChar char="•"/>
              <a:tabLst/>
              <a:defRPr sz="15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2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9pPr>
          </a:lstStyle>
          <a:p>
            <a:r>
              <a:rPr lang="es-ES" b="1" u="sng" dirty="0"/>
              <a:t>DEFINICIÓN DE EVENTO</a:t>
            </a:r>
          </a:p>
          <a:p>
            <a:r>
              <a:rPr lang="es-ES" dirty="0"/>
              <a:t>El término «evento» se entenderá por todos los siniestros individuales que surjan y estén directamente ocasionados por una catástrofe y/o ocurrencias, desastres o calamidades que surjan de un evento o causa original común.</a:t>
            </a:r>
          </a:p>
          <a:p>
            <a:endParaRPr lang="es-ES" dirty="0"/>
          </a:p>
          <a:p>
            <a:r>
              <a:rPr lang="es-ES" sz="1600" b="1" i="1" u="sng" dirty="0">
                <a:solidFill>
                  <a:schemeClr val="accent1"/>
                </a:solidFill>
              </a:rPr>
              <a:t>Comentarios</a:t>
            </a:r>
            <a:r>
              <a:rPr lang="es-ES" sz="1600" b="1" i="1" dirty="0">
                <a:solidFill>
                  <a:schemeClr val="accent1"/>
                </a:solidFill>
              </a:rPr>
              <a:t>:</a:t>
            </a:r>
          </a:p>
          <a:p>
            <a:pPr lvl="1"/>
            <a:r>
              <a:rPr lang="es-ES" dirty="0"/>
              <a:t>En muy raras ocasiones se utiliza en contratos catastróficos.</a:t>
            </a:r>
          </a:p>
          <a:p>
            <a:pPr lvl="1"/>
            <a:r>
              <a:rPr lang="es-ES" dirty="0"/>
              <a:t>Más probable verla en colocaciones facultativas.</a:t>
            </a:r>
          </a:p>
          <a:p>
            <a:pPr lvl="1"/>
            <a:r>
              <a:rPr lang="es-ES" dirty="0"/>
              <a:t>Resulta una definición con un alcance muy poco delimitado, en especial para peligros de la naturaleza.</a:t>
            </a:r>
          </a:p>
          <a:p>
            <a:pPr lvl="1"/>
            <a:r>
              <a:rPr lang="es-ES" dirty="0"/>
              <a:t>Se puede utilizar para algunas clases de negocio, aunque con alguna modificación (riesgos cibernéticos, terrorismo…).</a:t>
            </a:r>
          </a:p>
          <a:p>
            <a:pPr lvl="1"/>
            <a:endParaRPr lang="es-ES" dirty="0"/>
          </a:p>
        </p:txBody>
      </p:sp>
      <p:sp>
        <p:nvSpPr>
          <p:cNvPr id="17" name="Footer Placeholder 16"/>
          <p:cNvSpPr>
            <a:spLocks noGrp="1"/>
          </p:cNvSpPr>
          <p:nvPr>
            <p:ph type="ftr" sz="quarter" idx="11"/>
          </p:nvPr>
        </p:nvSpPr>
        <p:spPr/>
        <p:txBody>
          <a:bodyPr/>
          <a:lstStyle/>
          <a:p>
            <a:pPr algn="r">
              <a:spcAft>
                <a:spcPts val="600"/>
              </a:spcAft>
              <a:buFont typeface="Arial" panose="020B0604020202020204" pitchFamily="34" charset="0"/>
              <a:buNone/>
            </a:pPr>
            <a:endParaRPr lang="en-GB"/>
          </a:p>
        </p:txBody>
      </p:sp>
      <p:sp>
        <p:nvSpPr>
          <p:cNvPr id="18" name="Slide Number Placeholder 17"/>
          <p:cNvSpPr>
            <a:spLocks noGrp="1"/>
          </p:cNvSpPr>
          <p:nvPr>
            <p:ph type="sldNum" sz="quarter" idx="10"/>
          </p:nvPr>
        </p:nvSpPr>
        <p:spPr/>
        <p:txBody>
          <a:bodyPr/>
          <a:lstStyle/>
          <a:p>
            <a:pPr algn="r"/>
            <a:fld id="{DF66040D-6F20-4F4B-8995-856BEECD84BE}" type="slidenum">
              <a:rPr lang="en-GB" smtClean="0"/>
              <a:pPr algn="r"/>
              <a:t>22</a:t>
            </a:fld>
            <a:endParaRPr lang="en-GB"/>
          </a:p>
        </p:txBody>
      </p:sp>
    </p:spTree>
    <p:extLst>
      <p:ext uri="{BB962C8B-B14F-4D97-AF65-F5344CB8AC3E}">
        <p14:creationId xmlns:p14="http://schemas.microsoft.com/office/powerpoint/2010/main" val="129648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5"/>
          </p:nvPr>
        </p:nvSpPr>
        <p:spPr/>
        <p:txBody>
          <a:bodyPr/>
          <a:lstStyle/>
          <a:p>
            <a:endParaRPr lang="es-ES" dirty="0"/>
          </a:p>
        </p:txBody>
      </p:sp>
      <p:sp>
        <p:nvSpPr>
          <p:cNvPr id="4" name="Title 3"/>
          <p:cNvSpPr>
            <a:spLocks noGrp="1"/>
          </p:cNvSpPr>
          <p:nvPr>
            <p:ph type="title"/>
          </p:nvPr>
        </p:nvSpPr>
        <p:spPr/>
        <p:txBody>
          <a:bodyPr/>
          <a:lstStyle/>
          <a:p>
            <a:r>
              <a:rPr lang="es-ES" dirty="0"/>
              <a:t>Definición de Evento</a:t>
            </a:r>
          </a:p>
        </p:txBody>
      </p:sp>
      <p:sp>
        <p:nvSpPr>
          <p:cNvPr id="5" name="Text Placeholder 4"/>
          <p:cNvSpPr>
            <a:spLocks noGrp="1"/>
          </p:cNvSpPr>
          <p:nvPr>
            <p:ph type="body" sz="half" idx="2"/>
          </p:nvPr>
        </p:nvSpPr>
        <p:spPr/>
        <p:txBody>
          <a:bodyPr/>
          <a:lstStyle/>
          <a:p>
            <a:r>
              <a:rPr lang="es-ES" dirty="0"/>
              <a:t>Cláusula de Horas: ¿cuándo se introdujo en el mercado? </a:t>
            </a:r>
          </a:p>
        </p:txBody>
      </p:sp>
      <p:cxnSp>
        <p:nvCxnSpPr>
          <p:cNvPr id="19" name="Straight Connector 18"/>
          <p:cNvCxnSpPr/>
          <p:nvPr/>
        </p:nvCxnSpPr>
        <p:spPr bwMode="auto">
          <a:xfrm>
            <a:off x="1136155" y="3574835"/>
            <a:ext cx="10573245" cy="0"/>
          </a:xfrm>
          <a:prstGeom prst="line">
            <a:avLst/>
          </a:prstGeom>
          <a:noFill/>
          <a:ln w="38100" cap="flat" cmpd="sng" algn="ctr">
            <a:solidFill>
              <a:srgbClr val="000000"/>
            </a:solidFill>
            <a:prstDash val="solid"/>
            <a:round/>
            <a:headEnd type="oval"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59"/>
          <p:cNvSpPr>
            <a:spLocks/>
          </p:cNvSpPr>
          <p:nvPr/>
        </p:nvSpPr>
        <p:spPr bwMode="auto">
          <a:xfrm flipH="1">
            <a:off x="2102799" y="2853952"/>
            <a:ext cx="1440000" cy="1440000"/>
          </a:xfrm>
          <a:prstGeom prst="ellipse">
            <a:avLst/>
          </a:prstGeom>
          <a:solidFill>
            <a:schemeClr val="accent2"/>
          </a:solidFill>
          <a:ln w="57150">
            <a:solidFill>
              <a:schemeClr val="bg1"/>
            </a:solidFill>
          </a:ln>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dirty="0">
                <a:ln>
                  <a:noFill/>
                </a:ln>
                <a:solidFill>
                  <a:prstClr val="white"/>
                </a:solidFill>
                <a:effectLst/>
                <a:uLnTx/>
                <a:uFillTx/>
              </a:rPr>
              <a:t>Años</a:t>
            </a:r>
            <a:r>
              <a:rPr kumimoji="0" lang="es-ES" b="1" i="0" u="none" strike="noStrike" kern="0" cap="none" spc="0" normalizeH="0" dirty="0">
                <a:ln>
                  <a:noFill/>
                </a:ln>
                <a:solidFill>
                  <a:prstClr val="white"/>
                </a:solidFill>
                <a:effectLst/>
                <a:uLnTx/>
                <a:uFillTx/>
              </a:rPr>
              <a:t> </a:t>
            </a:r>
            <a:r>
              <a:rPr kumimoji="0" lang="es-ES" b="1" i="0" u="none" strike="noStrike" kern="0" cap="none" spc="0" normalizeH="0" baseline="0" dirty="0">
                <a:ln>
                  <a:noFill/>
                </a:ln>
                <a:solidFill>
                  <a:prstClr val="white"/>
                </a:solidFill>
                <a:effectLst/>
                <a:uLnTx/>
                <a:uFillTx/>
              </a:rPr>
              <a:t>1940</a:t>
            </a:r>
            <a:endParaRPr kumimoji="0" lang="es-ES" sz="1300" b="1" i="0" u="none" strike="noStrike" kern="0" cap="none" spc="0" normalizeH="0" baseline="0" dirty="0">
              <a:ln>
                <a:noFill/>
              </a:ln>
              <a:solidFill>
                <a:prstClr val="white"/>
              </a:solidFill>
              <a:effectLst/>
              <a:uLnTx/>
              <a:uFillTx/>
            </a:endParaRPr>
          </a:p>
        </p:txBody>
      </p:sp>
      <p:sp>
        <p:nvSpPr>
          <p:cNvPr id="35" name="AutoShape 3"/>
          <p:cNvSpPr>
            <a:spLocks noChangeArrowheads="1"/>
          </p:cNvSpPr>
          <p:nvPr/>
        </p:nvSpPr>
        <p:spPr bwMode="auto">
          <a:xfrm>
            <a:off x="1461402" y="1563769"/>
            <a:ext cx="2722793" cy="352356"/>
          </a:xfrm>
          <a:prstGeom prst="rect">
            <a:avLst/>
          </a:prstGeom>
          <a:noFill/>
          <a:ln w="38100" algn="ctr">
            <a:noFill/>
            <a:miter lim="800000"/>
            <a:headEnd/>
            <a:tailEnd/>
          </a:ln>
          <a:effectLst/>
        </p:spPr>
        <p:txBody>
          <a:bodyPr wrap="square" lIns="0" tIns="0" rIns="0" bIns="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dirty="0">
                <a:ln>
                  <a:noFill/>
                </a:ln>
                <a:solidFill>
                  <a:srgbClr val="000000"/>
                </a:solidFill>
                <a:effectLst/>
                <a:uLnTx/>
                <a:uFillTx/>
              </a:rPr>
              <a:t>De acuerdo con </a:t>
            </a:r>
            <a:r>
              <a:rPr kumimoji="0" lang="es-ES" sz="1400" b="0" i="0" u="none" strike="noStrike" kern="0" cap="none" spc="0" normalizeH="0" baseline="0" dirty="0" err="1">
                <a:ln>
                  <a:noFill/>
                </a:ln>
                <a:solidFill>
                  <a:srgbClr val="000000"/>
                </a:solidFill>
                <a:effectLst/>
                <a:uLnTx/>
                <a:uFillTx/>
              </a:rPr>
              <a:t>Swiss</a:t>
            </a:r>
            <a:r>
              <a:rPr kumimoji="0" lang="es-ES" sz="1400" b="0" i="0" u="none" strike="noStrike" kern="0" cap="none" spc="0" normalizeH="0" baseline="0" dirty="0">
                <a:ln>
                  <a:noFill/>
                </a:ln>
                <a:solidFill>
                  <a:srgbClr val="000000"/>
                </a:solidFill>
                <a:effectLst/>
                <a:uLnTx/>
                <a:uFillTx/>
              </a:rPr>
              <a:t> Re, esta década</a:t>
            </a:r>
            <a:r>
              <a:rPr kumimoji="0" lang="es-ES" sz="1400" b="0" i="0" u="none" strike="noStrike" kern="0" cap="none" spc="0" normalizeH="0" dirty="0">
                <a:ln>
                  <a:noFill/>
                </a:ln>
                <a:solidFill>
                  <a:srgbClr val="000000"/>
                </a:solidFill>
                <a:effectLst/>
                <a:uLnTx/>
                <a:uFillTx/>
              </a:rPr>
              <a:t> fue esencial para el origen de este tipo de limitaciones</a:t>
            </a:r>
            <a:endParaRPr kumimoji="0" lang="es-ES" sz="1400" b="0" i="0" u="none" strike="noStrike" kern="0" cap="none" spc="0" normalizeH="0" baseline="0" dirty="0">
              <a:ln>
                <a:noFill/>
              </a:ln>
              <a:solidFill>
                <a:srgbClr val="000000"/>
              </a:solidFill>
              <a:effectLst/>
              <a:uLnTx/>
              <a:uFillTx/>
            </a:endParaRPr>
          </a:p>
        </p:txBody>
      </p:sp>
      <p:cxnSp>
        <p:nvCxnSpPr>
          <p:cNvPr id="36" name="Straight Connector 35"/>
          <p:cNvCxnSpPr/>
          <p:nvPr/>
        </p:nvCxnSpPr>
        <p:spPr>
          <a:xfrm flipV="1">
            <a:off x="2813171" y="2469084"/>
            <a:ext cx="0" cy="392882"/>
          </a:xfrm>
          <a:prstGeom prst="line">
            <a:avLst/>
          </a:prstGeom>
          <a:noFill/>
          <a:ln w="28575" cap="rnd" cmpd="sng" algn="ctr">
            <a:solidFill>
              <a:srgbClr val="000000"/>
            </a:solidFill>
            <a:prstDash val="sysDot"/>
            <a:tailEnd type="oval"/>
          </a:ln>
          <a:effectLst/>
        </p:spPr>
      </p:cxnSp>
      <p:sp>
        <p:nvSpPr>
          <p:cNvPr id="38" name="Freeform 59"/>
          <p:cNvSpPr>
            <a:spLocks/>
          </p:cNvSpPr>
          <p:nvPr/>
        </p:nvSpPr>
        <p:spPr bwMode="auto">
          <a:xfrm flipH="1">
            <a:off x="5702777" y="2861966"/>
            <a:ext cx="1440000" cy="1440000"/>
          </a:xfrm>
          <a:prstGeom prst="ellipse">
            <a:avLst/>
          </a:prstGeom>
          <a:solidFill>
            <a:schemeClr val="accent3"/>
          </a:solidFill>
          <a:ln w="57150">
            <a:solidFill>
              <a:schemeClr val="bg1"/>
            </a:solidFill>
          </a:ln>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dirty="0">
                <a:ln>
                  <a:noFill/>
                </a:ln>
                <a:solidFill>
                  <a:prstClr val="white"/>
                </a:solidFill>
                <a:effectLst/>
                <a:uLnTx/>
                <a:uFillTx/>
              </a:rPr>
              <a:t>1969</a:t>
            </a:r>
            <a:endParaRPr kumimoji="0" lang="es-ES" sz="1300" b="1" i="0" u="none" strike="noStrike" kern="0" cap="none" spc="0" normalizeH="0" baseline="0" dirty="0">
              <a:ln>
                <a:noFill/>
              </a:ln>
              <a:solidFill>
                <a:prstClr val="white"/>
              </a:solidFill>
              <a:effectLst/>
              <a:uLnTx/>
              <a:uFillTx/>
            </a:endParaRPr>
          </a:p>
        </p:txBody>
      </p:sp>
      <p:sp>
        <p:nvSpPr>
          <p:cNvPr id="39" name="AutoShape 3"/>
          <p:cNvSpPr>
            <a:spLocks noChangeArrowheads="1"/>
          </p:cNvSpPr>
          <p:nvPr/>
        </p:nvSpPr>
        <p:spPr bwMode="auto">
          <a:xfrm>
            <a:off x="4948119" y="4882334"/>
            <a:ext cx="2949316" cy="786650"/>
          </a:xfrm>
          <a:prstGeom prst="rect">
            <a:avLst/>
          </a:prstGeom>
          <a:noFill/>
          <a:ln w="38100" algn="ctr">
            <a:noFill/>
            <a:miter lim="800000"/>
            <a:headEnd/>
            <a:tailEnd/>
          </a:ln>
          <a:effectLst/>
        </p:spPr>
        <p:txBody>
          <a:bodyPr wrap="square" lIns="0" tIns="0" rIns="0" bIns="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1" u="none" strike="noStrike" kern="0" cap="none" spc="0" normalizeH="0" baseline="0" dirty="0">
                <a:ln>
                  <a:noFill/>
                </a:ln>
                <a:solidFill>
                  <a:srgbClr val="000000"/>
                </a:solidFill>
                <a:effectLst/>
                <a:uLnTx/>
                <a:uFillTx/>
              </a:rPr>
              <a:t>RJ </a:t>
            </a:r>
            <a:r>
              <a:rPr kumimoji="0" lang="es-ES" sz="1400" b="0" i="1" u="none" strike="noStrike" kern="0" cap="none" spc="0" normalizeH="0" baseline="0" dirty="0" err="1">
                <a:ln>
                  <a:noFill/>
                </a:ln>
                <a:solidFill>
                  <a:srgbClr val="000000"/>
                </a:solidFill>
                <a:effectLst/>
                <a:uLnTx/>
                <a:uFillTx/>
              </a:rPr>
              <a:t>Kiln</a:t>
            </a:r>
            <a:r>
              <a:rPr kumimoji="0" lang="es-ES" sz="1400" b="0" i="1" u="none" strike="noStrike" kern="0" cap="none" spc="0" normalizeH="0" dirty="0">
                <a:ln>
                  <a:noFill/>
                </a:ln>
                <a:solidFill>
                  <a:srgbClr val="000000"/>
                </a:solidFill>
                <a:effectLst/>
                <a:uLnTx/>
                <a:uFillTx/>
              </a:rPr>
              <a:t> / </a:t>
            </a:r>
            <a:r>
              <a:rPr kumimoji="0" lang="es-ES" sz="1400" b="0" i="1" u="none" strike="noStrike" kern="0" cap="none" spc="0" normalizeH="0" dirty="0" err="1">
                <a:ln>
                  <a:noFill/>
                </a:ln>
                <a:solidFill>
                  <a:srgbClr val="000000"/>
                </a:solidFill>
                <a:effectLst/>
                <a:uLnTx/>
                <a:uFillTx/>
              </a:rPr>
              <a:t>Lloyd’s</a:t>
            </a:r>
            <a:r>
              <a:rPr kumimoji="0" lang="es-ES" sz="1400" b="0" i="1" u="none" strike="noStrike" kern="0" cap="none" spc="0" normalizeH="0" dirty="0">
                <a:ln>
                  <a:noFill/>
                </a:ln>
                <a:solidFill>
                  <a:srgbClr val="000000"/>
                </a:solidFill>
                <a:effectLst/>
                <a:uLnTx/>
                <a:uFillTx/>
              </a:rPr>
              <a:t> </a:t>
            </a:r>
            <a:r>
              <a:rPr kumimoji="0" lang="es-ES" sz="1400" b="0" i="0" u="none" strike="noStrike" kern="0" cap="none" spc="0" normalizeH="0" dirty="0">
                <a:ln>
                  <a:noFill/>
                </a:ln>
                <a:solidFill>
                  <a:srgbClr val="000000"/>
                </a:solidFill>
                <a:effectLst/>
                <a:uLnTx/>
                <a:uFillTx/>
              </a:rPr>
              <a:t>emiten la </a:t>
            </a:r>
            <a:r>
              <a:rPr kumimoji="0" lang="es-ES" sz="1400" b="1" i="0" u="none" strike="noStrike" kern="0" cap="none" spc="0" normalizeH="0" dirty="0">
                <a:ln>
                  <a:noFill/>
                </a:ln>
                <a:solidFill>
                  <a:srgbClr val="000000"/>
                </a:solidFill>
                <a:effectLst/>
                <a:uLnTx/>
                <a:uFillTx/>
              </a:rPr>
              <a:t>LPO98a</a:t>
            </a:r>
            <a:r>
              <a:rPr kumimoji="0" lang="es-ES" sz="1400" b="0" i="0" u="none" strike="noStrike" kern="0" cap="none" spc="0" normalizeH="0" dirty="0">
                <a:ln>
                  <a:noFill/>
                </a:ln>
                <a:solidFill>
                  <a:srgbClr val="000000"/>
                </a:solidFill>
                <a:effectLst/>
                <a:uLnTx/>
                <a:uFillTx/>
              </a:rPr>
              <a:t>, que incluye una Cláusula de Horas dentro de la definición de siniestro para evitar disputas sobre la duración de un evento catastrófico.</a:t>
            </a:r>
            <a:endParaRPr kumimoji="0" lang="es-ES" sz="1400" b="0" i="0" u="none" strike="noStrike" kern="0" cap="none" spc="0" normalizeH="0" baseline="0" dirty="0">
              <a:ln>
                <a:noFill/>
              </a:ln>
              <a:solidFill>
                <a:srgbClr val="000000"/>
              </a:solidFill>
              <a:effectLst/>
              <a:uLnTx/>
              <a:uFillTx/>
            </a:endParaRPr>
          </a:p>
        </p:txBody>
      </p:sp>
      <p:cxnSp>
        <p:nvCxnSpPr>
          <p:cNvPr id="40" name="Straight Connector 39"/>
          <p:cNvCxnSpPr/>
          <p:nvPr/>
        </p:nvCxnSpPr>
        <p:spPr>
          <a:xfrm>
            <a:off x="6422777" y="4301966"/>
            <a:ext cx="0" cy="357165"/>
          </a:xfrm>
          <a:prstGeom prst="line">
            <a:avLst/>
          </a:prstGeom>
          <a:noFill/>
          <a:ln w="28575" cap="rnd" cmpd="sng" algn="ctr">
            <a:solidFill>
              <a:srgbClr val="000000"/>
            </a:solidFill>
            <a:prstDash val="sysDot"/>
            <a:tailEnd type="oval"/>
          </a:ln>
          <a:effectLst/>
        </p:spPr>
      </p:cxnSp>
      <p:sp>
        <p:nvSpPr>
          <p:cNvPr id="42" name="Freeform 59"/>
          <p:cNvSpPr>
            <a:spLocks/>
          </p:cNvSpPr>
          <p:nvPr/>
        </p:nvSpPr>
        <p:spPr bwMode="auto">
          <a:xfrm flipH="1">
            <a:off x="9490872" y="2853952"/>
            <a:ext cx="1440000" cy="1440000"/>
          </a:xfrm>
          <a:prstGeom prst="ellipse">
            <a:avLst/>
          </a:prstGeom>
          <a:solidFill>
            <a:schemeClr val="accent1"/>
          </a:solidFill>
          <a:ln w="57150">
            <a:solidFill>
              <a:schemeClr val="bg1"/>
            </a:solidFill>
          </a:ln>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dirty="0">
                <a:ln>
                  <a:noFill/>
                </a:ln>
                <a:solidFill>
                  <a:prstClr val="white"/>
                </a:solidFill>
                <a:effectLst/>
                <a:uLnTx/>
                <a:uFillTx/>
              </a:rPr>
              <a:t>2009</a:t>
            </a:r>
            <a:endParaRPr kumimoji="0" lang="es-ES" sz="1300" b="1" i="0" u="none" strike="noStrike" kern="0" cap="none" spc="0" normalizeH="0" baseline="0" dirty="0">
              <a:ln>
                <a:noFill/>
              </a:ln>
              <a:solidFill>
                <a:prstClr val="white"/>
              </a:solidFill>
              <a:effectLst/>
              <a:uLnTx/>
              <a:uFillTx/>
            </a:endParaRPr>
          </a:p>
        </p:txBody>
      </p:sp>
      <p:sp>
        <p:nvSpPr>
          <p:cNvPr id="43" name="AutoShape 3"/>
          <p:cNvSpPr>
            <a:spLocks noChangeArrowheads="1"/>
          </p:cNvSpPr>
          <p:nvPr/>
        </p:nvSpPr>
        <p:spPr bwMode="auto">
          <a:xfrm>
            <a:off x="8678487" y="1347786"/>
            <a:ext cx="3064770" cy="786650"/>
          </a:xfrm>
          <a:prstGeom prst="rect">
            <a:avLst/>
          </a:prstGeom>
          <a:noFill/>
          <a:ln w="38100" algn="ctr">
            <a:noFill/>
            <a:miter lim="800000"/>
            <a:headEnd/>
            <a:tailEnd/>
          </a:ln>
          <a:effectLst/>
        </p:spPr>
        <p:txBody>
          <a:bodyPr wrap="square" lIns="0" tIns="0" rIns="0" bIns="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dirty="0">
                <a:ln>
                  <a:noFill/>
                </a:ln>
                <a:solidFill>
                  <a:srgbClr val="000000"/>
                </a:solidFill>
                <a:effectLst/>
                <a:uLnTx/>
                <a:uFillTx/>
              </a:rPr>
              <a:t>La</a:t>
            </a:r>
            <a:r>
              <a:rPr kumimoji="0" lang="es-ES" sz="1400" b="0" i="0" u="none" strike="noStrike" kern="0" cap="none" spc="0" normalizeH="0" dirty="0">
                <a:ln>
                  <a:noFill/>
                </a:ln>
                <a:solidFill>
                  <a:srgbClr val="000000"/>
                </a:solidFill>
                <a:effectLst/>
                <a:uLnTx/>
                <a:uFillTx/>
              </a:rPr>
              <a:t> </a:t>
            </a:r>
            <a:r>
              <a:rPr kumimoji="0" lang="es-ES" sz="1400" b="0" i="1" u="none" strike="noStrike" kern="0" cap="none" spc="0" normalizeH="0" dirty="0">
                <a:ln>
                  <a:noFill/>
                </a:ln>
                <a:solidFill>
                  <a:srgbClr val="000000"/>
                </a:solidFill>
                <a:effectLst/>
                <a:uLnTx/>
                <a:uFillTx/>
              </a:rPr>
              <a:t>IUA</a:t>
            </a:r>
            <a:r>
              <a:rPr kumimoji="0" lang="es-ES" sz="1400" b="0" i="0" u="none" strike="noStrike" kern="0" cap="none" spc="0" normalizeH="0" dirty="0">
                <a:ln>
                  <a:noFill/>
                </a:ln>
                <a:solidFill>
                  <a:srgbClr val="000000"/>
                </a:solidFill>
                <a:effectLst/>
                <a:uLnTx/>
                <a:uFillTx/>
              </a:rPr>
              <a:t> revisó la validez de la </a:t>
            </a:r>
            <a:r>
              <a:rPr kumimoji="0" lang="es-ES" sz="1400" b="1" i="0" u="none" strike="noStrike" kern="0" cap="none" spc="0" normalizeH="0" dirty="0">
                <a:ln>
                  <a:noFill/>
                </a:ln>
                <a:solidFill>
                  <a:srgbClr val="000000"/>
                </a:solidFill>
                <a:effectLst/>
                <a:uLnTx/>
                <a:uFillTx/>
              </a:rPr>
              <a:t>LPO98a</a:t>
            </a:r>
            <a:r>
              <a:rPr kumimoji="0" lang="es-ES" sz="1400" b="0" i="0" u="none" strike="noStrike" kern="0" cap="none" spc="0" normalizeH="0" dirty="0">
                <a:ln>
                  <a:noFill/>
                </a:ln>
                <a:solidFill>
                  <a:srgbClr val="000000"/>
                </a:solidFill>
                <a:effectLst/>
                <a:uLnTx/>
                <a:uFillTx/>
              </a:rPr>
              <a:t> y concluyó que se había convertido en una cláusula estándar y no ameritaba la redacción de una nueva.</a:t>
            </a:r>
            <a:endParaRPr kumimoji="0" lang="es-ES" sz="1400" b="0" i="0" u="none" strike="noStrike" kern="0" cap="none" spc="0" normalizeH="0" baseline="0" dirty="0">
              <a:ln>
                <a:noFill/>
              </a:ln>
              <a:solidFill>
                <a:srgbClr val="000000"/>
              </a:solidFill>
              <a:effectLst/>
              <a:uLnTx/>
              <a:uFillTx/>
            </a:endParaRPr>
          </a:p>
        </p:txBody>
      </p:sp>
      <p:cxnSp>
        <p:nvCxnSpPr>
          <p:cNvPr id="44" name="Straight Connector 43"/>
          <p:cNvCxnSpPr/>
          <p:nvPr/>
        </p:nvCxnSpPr>
        <p:spPr>
          <a:xfrm flipV="1">
            <a:off x="10210872" y="2461070"/>
            <a:ext cx="0" cy="392882"/>
          </a:xfrm>
          <a:prstGeom prst="line">
            <a:avLst/>
          </a:prstGeom>
          <a:noFill/>
          <a:ln w="28575" cap="rnd" cmpd="sng" algn="ctr">
            <a:solidFill>
              <a:srgbClr val="000000"/>
            </a:solidFill>
            <a:prstDash val="sysDot"/>
            <a:tailEnd type="oval"/>
          </a:ln>
          <a:effectLst/>
        </p:spPr>
      </p:cxnSp>
    </p:spTree>
    <p:extLst>
      <p:ext uri="{BB962C8B-B14F-4D97-AF65-F5344CB8AC3E}">
        <p14:creationId xmlns:p14="http://schemas.microsoft.com/office/powerpoint/2010/main" val="690171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err="1"/>
              <a:t>Definición</a:t>
            </a:r>
            <a:r>
              <a:rPr lang="en-US" dirty="0"/>
              <a:t> de </a:t>
            </a:r>
            <a:r>
              <a:rPr lang="en-US" dirty="0" err="1"/>
              <a:t>Evento</a:t>
            </a:r>
            <a:endParaRPr lang="en-US" dirty="0"/>
          </a:p>
        </p:txBody>
      </p:sp>
      <p:sp>
        <p:nvSpPr>
          <p:cNvPr id="16" name="Text Placeholder 15"/>
          <p:cNvSpPr>
            <a:spLocks noGrp="1"/>
          </p:cNvSpPr>
          <p:nvPr>
            <p:ph type="body" sz="quarter" idx="12"/>
          </p:nvPr>
        </p:nvSpPr>
        <p:spPr/>
        <p:txBody>
          <a:bodyPr/>
          <a:lstStyle/>
          <a:p>
            <a:r>
              <a:rPr lang="en-US" dirty="0" err="1">
                <a:solidFill>
                  <a:schemeClr val="tx2"/>
                </a:solidFill>
              </a:rPr>
              <a:t>Cláusula</a:t>
            </a:r>
            <a:r>
              <a:rPr lang="en-US" dirty="0">
                <a:solidFill>
                  <a:schemeClr val="tx2"/>
                </a:solidFill>
              </a:rPr>
              <a:t> de Horas: CAT XL</a:t>
            </a:r>
          </a:p>
        </p:txBody>
      </p:sp>
      <p:sp>
        <p:nvSpPr>
          <p:cNvPr id="13" name="Content Placeholder 8"/>
          <p:cNvSpPr txBox="1">
            <a:spLocks/>
          </p:cNvSpPr>
          <p:nvPr>
            <p:custDataLst>
              <p:custData r:id="rId1"/>
            </p:custDataLst>
          </p:nvPr>
        </p:nvSpPr>
        <p:spPr>
          <a:xfrm>
            <a:off x="485774" y="1126800"/>
            <a:ext cx="11223624" cy="5113300"/>
          </a:xfrm>
          <a:prstGeom prst="rect">
            <a:avLst/>
          </a:prstGeom>
        </p:spPr>
        <p:txBody>
          <a:bodyPr/>
          <a:lstStyle>
            <a:lvl1pPr marL="0" indent="0" algn="l" defTabSz="457200" rtl="0" eaLnBrk="1" latinLnBrk="0" hangingPunct="1">
              <a:spcBef>
                <a:spcPts val="900"/>
              </a:spcBef>
              <a:buFont typeface="Arial"/>
              <a:buNone/>
              <a:defRPr sz="1800" b="0" kern="1200">
                <a:solidFill>
                  <a:schemeClr val="tx1"/>
                </a:solidFill>
                <a:latin typeface="+mn-lt"/>
                <a:ea typeface="+mn-ea"/>
                <a:cs typeface="+mn-cs"/>
              </a:defRPr>
            </a:lvl1pPr>
            <a:lvl2pPr marL="283464" indent="-283464" algn="l" defTabSz="457200" rtl="0" eaLnBrk="1" latinLnBrk="0" hangingPunct="1">
              <a:spcBef>
                <a:spcPts val="750"/>
              </a:spcBef>
              <a:buFont typeface="Arial" panose="020B0604020202020204" pitchFamily="34" charset="0"/>
              <a:buChar char="•"/>
              <a:tabLst/>
              <a:defRPr sz="15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2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9pPr>
          </a:lstStyle>
          <a:p>
            <a:r>
              <a:rPr lang="es-ES" sz="1600" b="1" u="sng" dirty="0"/>
              <a:t>CLÁUSULA DE HORAS (LOP98a)</a:t>
            </a:r>
          </a:p>
          <a:p>
            <a:r>
              <a:rPr lang="es-ES" sz="1600" dirty="0"/>
              <a:t>El término “ocurrencia de siniestro” se entenderá por todos los siniestros individuales que surjan y estén directamente ocasionados por una catástrofe. Sin embargo, la duración y cualquier ocurrencia de siniestro quedará limitada a</a:t>
            </a:r>
          </a:p>
          <a:p>
            <a:pPr marL="342900" indent="-342900">
              <a:buFont typeface="+mj-lt"/>
              <a:buAutoNum type="arabicPeriod"/>
            </a:pPr>
            <a:r>
              <a:rPr lang="es-ES" sz="1600" dirty="0"/>
              <a:t>72 horas consecutivas en caso de huracán, tifón, tormenta de viento, temporal de lluvia, granizada y/o tornado;</a:t>
            </a:r>
          </a:p>
          <a:p>
            <a:pPr marL="342900" indent="-342900">
              <a:buFont typeface="+mj-lt"/>
              <a:buAutoNum type="arabicPeriod"/>
            </a:pPr>
            <a:r>
              <a:rPr lang="es-ES" sz="1600" dirty="0"/>
              <a:t>72 horas consecutivas en caso de terremoto, maremoto, ola de marea, tsunami y/o erupción volcánica;</a:t>
            </a:r>
          </a:p>
          <a:p>
            <a:pPr marL="342900" indent="-342900">
              <a:buFont typeface="+mj-lt"/>
              <a:buAutoNum type="arabicPeriod"/>
            </a:pPr>
            <a:r>
              <a:rPr lang="es-ES" sz="1600" dirty="0"/>
              <a:t>72 horas consecutivas en todo el país en caso de motín, conmoción civil y daño de mala fe;</a:t>
            </a:r>
          </a:p>
          <a:p>
            <a:pPr marL="342900" indent="-342900">
              <a:buFont typeface="+mj-lt"/>
              <a:buAutoNum type="arabicPeriod"/>
            </a:pPr>
            <a:r>
              <a:rPr lang="es-ES" sz="1600" dirty="0"/>
              <a:t>72 horas consecutivas para cualquier “ocurrencia de siniestro” que incluya siniestro o siniestros individuales derivados de alguno de los peligros mencionados en los apartados 1, 2, 3 anteriores;</a:t>
            </a:r>
          </a:p>
          <a:p>
            <a:pPr marL="342900" indent="-342900">
              <a:buFont typeface="+mj-lt"/>
              <a:buAutoNum type="arabicPeriod"/>
            </a:pPr>
            <a:r>
              <a:rPr lang="es-ES" sz="1600" dirty="0"/>
              <a:t>168 horas consecutivas para cualquier “ocurrencia de siniestro” de cualquier naturaleza que no incluya siniestro o siniestros individuales causados por cualquiera de los peligros mencionados anteriormente en los apartados 1, 2 y 3;</a:t>
            </a:r>
          </a:p>
          <a:p>
            <a:r>
              <a:rPr lang="es-ES" sz="1600" dirty="0"/>
              <a:t>y no se incluirá en dicha “ocurrencia de siniestro” ningún siniestro individual originado por cualquier peligro asegurado que ocurra fuera de dichos periodos o áreas. </a:t>
            </a:r>
          </a:p>
          <a:p>
            <a:r>
              <a:rPr lang="es-ES" sz="1600" dirty="0"/>
              <a:t>El Reasegurado podrá elegir a partir de qué fecha y hora comienza dicho periodo de horas consecutivas y, en el caso de que alguna ocurrencia de siniestro fuera de una duración mayor que la de los periodos mencionados anteriormente, el Reasegurado podrá dividir dicha ocurrencia de siniestro en dos o más ocurrencias de siniestro, siempre que no se solape ninguno de los dos periodos y que ningún periodo comience antes de la fecha y hora en la que ocurra el primer siniestro individual registrado que haya sufrido el Reasegurado en dicha ocurrencia de siniestro.</a:t>
            </a:r>
          </a:p>
          <a:p>
            <a:endParaRPr lang="es-ES" sz="1600" dirty="0"/>
          </a:p>
        </p:txBody>
      </p:sp>
      <p:sp>
        <p:nvSpPr>
          <p:cNvPr id="17" name="Footer Placeholder 16"/>
          <p:cNvSpPr>
            <a:spLocks noGrp="1"/>
          </p:cNvSpPr>
          <p:nvPr>
            <p:ph type="ftr" sz="quarter" idx="11"/>
          </p:nvPr>
        </p:nvSpPr>
        <p:spPr/>
        <p:txBody>
          <a:bodyPr/>
          <a:lstStyle/>
          <a:p>
            <a:pPr algn="r">
              <a:spcAft>
                <a:spcPts val="600"/>
              </a:spcAft>
              <a:buFont typeface="Arial" panose="020B0604020202020204" pitchFamily="34" charset="0"/>
              <a:buNone/>
            </a:pPr>
            <a:endParaRPr lang="en-GB"/>
          </a:p>
        </p:txBody>
      </p:sp>
      <p:sp>
        <p:nvSpPr>
          <p:cNvPr id="18" name="Slide Number Placeholder 17"/>
          <p:cNvSpPr>
            <a:spLocks noGrp="1"/>
          </p:cNvSpPr>
          <p:nvPr>
            <p:ph type="sldNum" sz="quarter" idx="10"/>
          </p:nvPr>
        </p:nvSpPr>
        <p:spPr/>
        <p:txBody>
          <a:bodyPr/>
          <a:lstStyle/>
          <a:p>
            <a:pPr algn="r"/>
            <a:fld id="{DF66040D-6F20-4F4B-8995-856BEECD84BE}" type="slidenum">
              <a:rPr lang="en-GB" smtClean="0"/>
              <a:pPr algn="r"/>
              <a:t>24</a:t>
            </a:fld>
            <a:endParaRPr lang="en-GB"/>
          </a:p>
        </p:txBody>
      </p:sp>
    </p:spTree>
    <p:extLst>
      <p:ext uri="{BB962C8B-B14F-4D97-AF65-F5344CB8AC3E}">
        <p14:creationId xmlns:p14="http://schemas.microsoft.com/office/powerpoint/2010/main" val="217851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Evento</a:t>
            </a:r>
          </a:p>
        </p:txBody>
      </p:sp>
      <p:sp>
        <p:nvSpPr>
          <p:cNvPr id="23" name="TextBox 22"/>
          <p:cNvSpPr txBox="1"/>
          <p:nvPr/>
        </p:nvSpPr>
        <p:spPr>
          <a:xfrm>
            <a:off x="457199" y="1302106"/>
            <a:ext cx="11252199" cy="4247317"/>
          </a:xfrm>
          <a:prstGeom prst="rect">
            <a:avLst/>
          </a:prstGeom>
          <a:noFill/>
        </p:spPr>
        <p:txBody>
          <a:bodyPr wrap="square" lIns="0" tIns="0" rIns="0" bIns="0" rtlCol="0" anchor="t">
            <a:spAutoFit/>
          </a:bodyPr>
          <a:lstStyle/>
          <a:p>
            <a:r>
              <a:rPr lang="es-ES" sz="1600" b="1" i="1" u="sng" dirty="0">
                <a:solidFill>
                  <a:schemeClr val="accent1"/>
                </a:solidFill>
              </a:rPr>
              <a:t>Por Riesgo</a:t>
            </a:r>
            <a:r>
              <a:rPr lang="es-ES" sz="1600" b="1" i="1" dirty="0">
                <a:solidFill>
                  <a:schemeClr val="accent1"/>
                </a:solidFill>
              </a:rPr>
              <a:t>:</a:t>
            </a:r>
          </a:p>
          <a:p>
            <a:pPr marL="742950" lvl="1" indent="-285750">
              <a:buFont typeface="Arial" panose="020B0604020202020204" pitchFamily="34" charset="0"/>
              <a:buChar char="•"/>
            </a:pPr>
            <a:r>
              <a:rPr lang="es-ES" sz="1600" dirty="0"/>
              <a:t>No se agregan los siniestros (el límite y deducible aplica a cada riesgo afectado)</a:t>
            </a:r>
          </a:p>
          <a:p>
            <a:pPr marL="742950" lvl="1" indent="-285750">
              <a:buFont typeface="Arial" panose="020B0604020202020204" pitchFamily="34" charset="0"/>
              <a:buChar char="•"/>
            </a:pPr>
            <a:endParaRPr lang="es-ES" sz="1600" dirty="0"/>
          </a:p>
          <a:p>
            <a:pPr marL="742950" lvl="1" indent="-285750">
              <a:buFont typeface="Arial" panose="020B0604020202020204" pitchFamily="34" charset="0"/>
              <a:buChar char="•"/>
            </a:pPr>
            <a:r>
              <a:rPr lang="es-ES" sz="1600" dirty="0"/>
              <a:t>Solo se puede usar un periodo de tiempo por catástrofe.</a:t>
            </a:r>
          </a:p>
          <a:p>
            <a:pPr marL="742950" lvl="1" indent="-285750">
              <a:buFont typeface="Arial" panose="020B0604020202020204" pitchFamily="34" charset="0"/>
              <a:buChar char="•"/>
            </a:pPr>
            <a:endParaRPr lang="es-ES" sz="1600" dirty="0"/>
          </a:p>
          <a:p>
            <a:pPr marL="742950" lvl="1" indent="-285750">
              <a:buFont typeface="Arial" panose="020B0604020202020204" pitchFamily="34" charset="0"/>
              <a:buChar char="•"/>
            </a:pPr>
            <a:r>
              <a:rPr lang="es-ES" sz="1600" dirty="0"/>
              <a:t>Se paga la prima de reinstalación, pero el límite reinstalado no puede utilizarse en la misma catástrofe.</a:t>
            </a:r>
          </a:p>
          <a:p>
            <a:pPr lvl="1"/>
            <a:endParaRPr lang="es-ES" sz="1600" dirty="0"/>
          </a:p>
          <a:p>
            <a:pPr marL="742950" lvl="1" indent="-285750">
              <a:buFont typeface="Arial" panose="020B0604020202020204" pitchFamily="34" charset="0"/>
              <a:buChar char="•"/>
            </a:pPr>
            <a:endParaRPr lang="es-ES" sz="1600" b="1" i="1" u="sng" dirty="0">
              <a:solidFill>
                <a:schemeClr val="accent1"/>
              </a:solidFill>
            </a:endParaRPr>
          </a:p>
          <a:p>
            <a:pPr marL="742950" lvl="1" indent="-285750">
              <a:buFont typeface="Arial" panose="020B0604020202020204" pitchFamily="34" charset="0"/>
              <a:buChar char="•"/>
            </a:pPr>
            <a:endParaRPr lang="es-ES" sz="1600" b="1" i="1" u="sng" dirty="0">
              <a:solidFill>
                <a:schemeClr val="accent1"/>
              </a:solidFill>
            </a:endParaRPr>
          </a:p>
          <a:p>
            <a:r>
              <a:rPr lang="es-ES" sz="1600" b="1" i="1" u="sng" dirty="0">
                <a:solidFill>
                  <a:schemeClr val="accent1"/>
                </a:solidFill>
              </a:rPr>
              <a:t>Otro Ejemplo</a:t>
            </a:r>
            <a:r>
              <a:rPr lang="es-ES" sz="1600" b="1" i="1" dirty="0">
                <a:solidFill>
                  <a:schemeClr val="accent1"/>
                </a:solidFill>
              </a:rPr>
              <a:t>:</a:t>
            </a:r>
          </a:p>
          <a:p>
            <a:pPr marL="742950" lvl="1" indent="-285750">
              <a:buFont typeface="Arial" panose="020B0604020202020204" pitchFamily="34" charset="0"/>
              <a:buChar char="•"/>
            </a:pPr>
            <a:endParaRPr lang="es-ES" sz="1600" dirty="0"/>
          </a:p>
          <a:p>
            <a:pPr lvl="0">
              <a:spcAft>
                <a:spcPts val="1200"/>
              </a:spcAft>
            </a:pPr>
            <a:r>
              <a:rPr lang="es-ES" sz="1600" b="1" dirty="0"/>
              <a:t>DEFINICIÓN DE RIESGO Y EVENTO</a:t>
            </a:r>
          </a:p>
          <a:p>
            <a:pPr lvl="0">
              <a:spcAft>
                <a:spcPts val="1200"/>
              </a:spcAft>
            </a:pPr>
            <a:r>
              <a:rPr lang="es-ES" sz="1600" dirty="0"/>
              <a:t>El Reasegurado será el único que tendrá derecho a determinar lo que constituye un riesgo y dicha decisión será vinculante para los Reaseguradores.</a:t>
            </a:r>
          </a:p>
          <a:p>
            <a:pPr lvl="0">
              <a:spcAft>
                <a:spcPts val="1200"/>
              </a:spcAft>
            </a:pPr>
            <a:r>
              <a:rPr lang="es-ES" sz="1600" dirty="0"/>
              <a:t>A los efectos del límite de evento, el término “evento” se entenderá por todos los siniestros individuales que surjan y estén directamente ocasionados por una catástrofe.</a:t>
            </a:r>
          </a:p>
        </p:txBody>
      </p:sp>
      <p:sp>
        <p:nvSpPr>
          <p:cNvPr id="43" name="Text Placeholder 4"/>
          <p:cNvSpPr>
            <a:spLocks noGrp="1"/>
          </p:cNvSpPr>
          <p:nvPr>
            <p:ph type="body" sz="half" idx="2"/>
          </p:nvPr>
        </p:nvSpPr>
        <p:spPr>
          <a:xfrm>
            <a:off x="485776" y="806807"/>
            <a:ext cx="11223624" cy="318476"/>
          </a:xfrm>
        </p:spPr>
        <p:txBody>
          <a:bodyPr/>
          <a:lstStyle/>
          <a:p>
            <a:r>
              <a:rPr lang="en-US" dirty="0" err="1"/>
              <a:t>Cláusula</a:t>
            </a:r>
            <a:r>
              <a:rPr lang="en-US" dirty="0"/>
              <a:t> de Horas: </a:t>
            </a:r>
            <a:r>
              <a:rPr lang="en-US"/>
              <a:t>Risk XL</a:t>
            </a:r>
            <a:endParaRPr lang="en-US" dirty="0"/>
          </a:p>
        </p:txBody>
      </p:sp>
    </p:spTree>
    <p:extLst>
      <p:ext uri="{BB962C8B-B14F-4D97-AF65-F5344CB8AC3E}">
        <p14:creationId xmlns:p14="http://schemas.microsoft.com/office/powerpoint/2010/main" val="27945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79904" y="6390000"/>
            <a:ext cx="3475404" cy="248400"/>
          </a:xfrm>
        </p:spPr>
        <p:txBody>
          <a:bodyPr/>
          <a:lstStyle/>
          <a:p>
            <a:endParaRPr lang="en-US" dirty="0"/>
          </a:p>
        </p:txBody>
      </p:sp>
      <p:grpSp>
        <p:nvGrpSpPr>
          <p:cNvPr id="6" name="Group 5"/>
          <p:cNvGrpSpPr/>
          <p:nvPr/>
        </p:nvGrpSpPr>
        <p:grpSpPr>
          <a:xfrm>
            <a:off x="6211018" y="0"/>
            <a:ext cx="5980982" cy="6858000"/>
            <a:chOff x="6211018" y="0"/>
            <a:chExt cx="5980982" cy="6858000"/>
          </a:xfrm>
        </p:grpSpPr>
        <p:sp>
          <p:nvSpPr>
            <p:cNvPr id="2" name="Rectangle 1"/>
            <p:cNvSpPr/>
            <p:nvPr/>
          </p:nvSpPr>
          <p:spPr>
            <a:xfrm>
              <a:off x="6211018" y="0"/>
              <a:ext cx="5980982" cy="685800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Isosceles Triangle 2"/>
            <p:cNvSpPr/>
            <p:nvPr/>
          </p:nvSpPr>
          <p:spPr>
            <a:xfrm rot="5400000">
              <a:off x="6156347" y="3360799"/>
              <a:ext cx="245745" cy="136403"/>
            </a:xfrm>
            <a:prstGeom prst="triangle">
              <a:avLst>
                <a:gd name="adj" fmla="val 499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
        <p:nvSpPr>
          <p:cNvPr id="4" name="Slide Number Placeholder 3"/>
          <p:cNvSpPr>
            <a:spLocks noGrp="1"/>
          </p:cNvSpPr>
          <p:nvPr>
            <p:ph type="sldNum" sz="quarter" idx="10"/>
          </p:nvPr>
        </p:nvSpPr>
        <p:spPr/>
        <p:txBody>
          <a:bodyPr/>
          <a:lstStyle/>
          <a:p>
            <a:fld id="{DF66040D-6F20-4F4B-8995-856BEECD84BE}" type="slidenum">
              <a:rPr lang="en-US" smtClean="0"/>
              <a:pPr/>
              <a:t>26</a:t>
            </a:fld>
            <a:endParaRPr lang="en-US" dirty="0"/>
          </a:p>
        </p:txBody>
      </p:sp>
      <p:sp>
        <p:nvSpPr>
          <p:cNvPr id="13" name="TextBox 12">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0B2884B6-D4BF-C444-8DD3-A349AF38F97C}" type="slidenum">
              <a:rPr kumimoji="0" lang="en-US" sz="800" b="0"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US" sz="800" b="0" i="0" u="none" strike="noStrike" kern="0" cap="none" spc="0" normalizeH="0" baseline="0" noProof="0" dirty="0">
              <a:ln>
                <a:noFill/>
              </a:ln>
              <a:solidFill>
                <a:srgbClr val="FFFFFF"/>
              </a:solidFill>
              <a:effectLst/>
              <a:uLnTx/>
              <a:uFillTx/>
            </a:endParaRPr>
          </a:p>
        </p:txBody>
      </p:sp>
      <p:pic>
        <p:nvPicPr>
          <p:cNvPr id="14" name="Picture 13"/>
          <p:cNvPicPr>
            <a:picLocks noChangeAspect="1"/>
          </p:cNvPicPr>
          <p:nvPr/>
        </p:nvPicPr>
        <p:blipFill>
          <a:blip r:embed="rId5"/>
          <a:stretch>
            <a:fillRect/>
          </a:stretch>
        </p:blipFill>
        <p:spPr>
          <a:xfrm>
            <a:off x="485776" y="1477986"/>
            <a:ext cx="5268042" cy="3132200"/>
          </a:xfrm>
          <a:prstGeom prst="rect">
            <a:avLst/>
          </a:prstGeom>
        </p:spPr>
      </p:pic>
      <p:sp>
        <p:nvSpPr>
          <p:cNvPr id="15" name="Content Placeholder 2"/>
          <p:cNvSpPr>
            <a:spLocks noGrp="1"/>
          </p:cNvSpPr>
          <p:nvPr>
            <p:ph idx="1"/>
            <p:custDataLst>
              <p:custData r:id="rId2"/>
              <p:custData r:id="rId3"/>
            </p:custDataLst>
          </p:nvPr>
        </p:nvSpPr>
        <p:spPr>
          <a:xfrm>
            <a:off x="6599349" y="865293"/>
            <a:ext cx="5204320" cy="5127414"/>
          </a:xfrm>
        </p:spPr>
        <p:txBody>
          <a:bodyPr/>
          <a:lstStyle/>
          <a:p>
            <a:pPr lvl="1"/>
            <a:r>
              <a:rPr lang="es-ES" dirty="0" err="1">
                <a:solidFill>
                  <a:schemeClr val="bg1"/>
                </a:solidFill>
              </a:rPr>
              <a:t>Betsy</a:t>
            </a:r>
            <a:r>
              <a:rPr lang="es-ES" dirty="0">
                <a:solidFill>
                  <a:schemeClr val="bg1"/>
                </a:solidFill>
              </a:rPr>
              <a:t> comenzó como una depresión tropical al norte de la Guayana Francesa el 27 de agosto de 1965 y tomó fuerza según avanzaba hacia el noroeste.</a:t>
            </a:r>
          </a:p>
          <a:p>
            <a:pPr lvl="1"/>
            <a:r>
              <a:rPr lang="es-ES" dirty="0">
                <a:solidFill>
                  <a:schemeClr val="bg1"/>
                </a:solidFill>
              </a:rPr>
              <a:t>Después de experimentar una circulación anticiclónica al norte de las Bahamas, Betsy se movió por áreas del sur de Florida el 8 de septiembre, causando grandes daños a los cultivos.</a:t>
            </a:r>
          </a:p>
          <a:p>
            <a:pPr lvl="1"/>
            <a:r>
              <a:rPr lang="es-ES" dirty="0">
                <a:solidFill>
                  <a:schemeClr val="bg1"/>
                </a:solidFill>
              </a:rPr>
              <a:t>Después de emerger en el Golfo de México, el ciclón se fortaleció y alcanzó una intensidad máxima equivalente a la de un huracán de categoría 4 el 10 de septiembre, antes de tocar tierra por última vez cerca de Grand Isle, </a:t>
            </a:r>
            <a:r>
              <a:rPr lang="es-ES" dirty="0" err="1">
                <a:solidFill>
                  <a:schemeClr val="bg1"/>
                </a:solidFill>
              </a:rPr>
              <a:t>Louisiana</a:t>
            </a:r>
            <a:r>
              <a:rPr lang="es-ES" dirty="0">
                <a:solidFill>
                  <a:schemeClr val="bg1"/>
                </a:solidFill>
              </a:rPr>
              <a:t>.</a:t>
            </a:r>
          </a:p>
          <a:p>
            <a:pPr lvl="1"/>
            <a:r>
              <a:rPr lang="es-ES" dirty="0">
                <a:solidFill>
                  <a:schemeClr val="bg1"/>
                </a:solidFill>
              </a:rPr>
              <a:t>Una vez tierra adentro, Betsy tardó en debilitarse y persistió durante dos días más antes de degenerar en una tormenta extra tropical que duró hasta el 13 de septiembre.</a:t>
            </a:r>
          </a:p>
          <a:p>
            <a:pPr lvl="1"/>
            <a:r>
              <a:rPr lang="es-ES" dirty="0">
                <a:solidFill>
                  <a:schemeClr val="bg1"/>
                </a:solidFill>
              </a:rPr>
              <a:t>En total, el daño causado por </a:t>
            </a:r>
            <a:r>
              <a:rPr lang="es-ES" dirty="0" err="1">
                <a:solidFill>
                  <a:schemeClr val="bg1"/>
                </a:solidFill>
              </a:rPr>
              <a:t>Betsy</a:t>
            </a:r>
            <a:r>
              <a:rPr lang="es-ES" dirty="0">
                <a:solidFill>
                  <a:schemeClr val="bg1"/>
                </a:solidFill>
              </a:rPr>
              <a:t> equivalió a aproximadamente USD 1,420 millones (valor de 1965: alrededor de USD 12,000 millones en la actualidad), lo que lo convirtió en el huracán atlántico más costoso hasta la fecha.</a:t>
            </a:r>
          </a:p>
        </p:txBody>
      </p:sp>
      <p:sp>
        <p:nvSpPr>
          <p:cNvPr id="16" name="Title 14"/>
          <p:cNvSpPr>
            <a:spLocks noGrp="1"/>
          </p:cNvSpPr>
          <p:nvPr>
            <p:ph type="title"/>
          </p:nvPr>
        </p:nvSpPr>
        <p:spPr>
          <a:xfrm>
            <a:off x="485777" y="355601"/>
            <a:ext cx="3943984" cy="495299"/>
          </a:xfrm>
        </p:spPr>
        <p:txBody>
          <a:bodyPr/>
          <a:lstStyle/>
          <a:p>
            <a:r>
              <a:rPr lang="en-US" dirty="0" err="1"/>
              <a:t>Definición</a:t>
            </a:r>
            <a:r>
              <a:rPr lang="en-US" dirty="0"/>
              <a:t> de </a:t>
            </a:r>
            <a:r>
              <a:rPr lang="en-US" dirty="0" err="1"/>
              <a:t>Evento</a:t>
            </a:r>
            <a:endParaRPr lang="en-US" dirty="0"/>
          </a:p>
        </p:txBody>
      </p:sp>
      <p:sp>
        <p:nvSpPr>
          <p:cNvPr id="17" name="Text Placeholder 15"/>
          <p:cNvSpPr>
            <a:spLocks noGrp="1"/>
          </p:cNvSpPr>
          <p:nvPr>
            <p:ph type="body" sz="quarter" idx="12"/>
          </p:nvPr>
        </p:nvSpPr>
        <p:spPr>
          <a:xfrm>
            <a:off x="485776" y="806400"/>
            <a:ext cx="3408892" cy="320400"/>
          </a:xfrm>
        </p:spPr>
        <p:txBody>
          <a:bodyPr/>
          <a:lstStyle/>
          <a:p>
            <a:r>
              <a:rPr lang="en-US" dirty="0" err="1">
                <a:solidFill>
                  <a:schemeClr val="tx2"/>
                </a:solidFill>
              </a:rPr>
              <a:t>Cláusula</a:t>
            </a:r>
            <a:r>
              <a:rPr lang="en-US" dirty="0">
                <a:solidFill>
                  <a:schemeClr val="tx2"/>
                </a:solidFill>
              </a:rPr>
              <a:t> de Horas: </a:t>
            </a:r>
            <a:r>
              <a:rPr lang="en-US" dirty="0" err="1">
                <a:solidFill>
                  <a:schemeClr val="tx2"/>
                </a:solidFill>
              </a:rPr>
              <a:t>Historia</a:t>
            </a:r>
            <a:endParaRPr lang="en-US" dirty="0">
              <a:solidFill>
                <a:schemeClr val="tx2"/>
              </a:solidFill>
            </a:endParaRPr>
          </a:p>
        </p:txBody>
      </p:sp>
      <p:sp>
        <p:nvSpPr>
          <p:cNvPr id="18" name="Text Placeholder 2"/>
          <p:cNvSpPr txBox="1">
            <a:spLocks/>
          </p:cNvSpPr>
          <p:nvPr/>
        </p:nvSpPr>
        <p:spPr>
          <a:xfrm>
            <a:off x="2262462" y="4733330"/>
            <a:ext cx="1714670" cy="511175"/>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 typeface="Arial"/>
              <a:buNone/>
              <a:tabLst/>
              <a:defRPr sz="1800" b="0" i="1" kern="1200">
                <a:solidFill>
                  <a:srgbClr val="FF8C00"/>
                </a:solidFill>
                <a:latin typeface="+mn-lt"/>
                <a:ea typeface="+mn-ea"/>
                <a:cs typeface="+mn-cs"/>
              </a:defRPr>
            </a:lvl1pPr>
            <a:lvl2pPr marL="283464" indent="-283464" algn="l" defTabSz="457200" rtl="0" eaLnBrk="1" latinLnBrk="0" hangingPunct="1">
              <a:spcBef>
                <a:spcPts val="750"/>
              </a:spcBef>
              <a:buFont typeface="Arial" panose="020B0604020202020204" pitchFamily="34" charset="0"/>
              <a:buChar char="•"/>
              <a:tabLst/>
              <a:defRPr sz="15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2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9pPr>
          </a:lstStyle>
          <a:p>
            <a:r>
              <a:rPr lang="en-US" dirty="0" err="1"/>
              <a:t>Huracán</a:t>
            </a:r>
            <a:r>
              <a:rPr lang="en-US" dirty="0"/>
              <a:t> Betsy</a:t>
            </a:r>
          </a:p>
        </p:txBody>
      </p:sp>
    </p:spTree>
    <p:custDataLst>
      <p:custData r:id="rId1"/>
    </p:custDataLst>
    <p:extLst>
      <p:ext uri="{BB962C8B-B14F-4D97-AF65-F5344CB8AC3E}">
        <p14:creationId xmlns:p14="http://schemas.microsoft.com/office/powerpoint/2010/main" val="2877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additive="base">
                                        <p:cTn id="2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additive="base">
                                        <p:cTn id="3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 calcmode="lin" valueType="num">
                                      <p:cBhvr additive="base">
                                        <p:cTn id="3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Evento</a:t>
            </a:r>
          </a:p>
        </p:txBody>
      </p:sp>
      <p:sp>
        <p:nvSpPr>
          <p:cNvPr id="43" name="Text Placeholder 4"/>
          <p:cNvSpPr>
            <a:spLocks noGrp="1"/>
          </p:cNvSpPr>
          <p:nvPr>
            <p:ph type="body" sz="half" idx="2"/>
          </p:nvPr>
        </p:nvSpPr>
        <p:spPr>
          <a:xfrm>
            <a:off x="485776" y="806807"/>
            <a:ext cx="11223624" cy="318476"/>
          </a:xfrm>
        </p:spPr>
        <p:txBody>
          <a:bodyPr/>
          <a:lstStyle/>
          <a:p>
            <a:r>
              <a:rPr lang="en-US" dirty="0" err="1"/>
              <a:t>Cláusula</a:t>
            </a:r>
            <a:r>
              <a:rPr lang="en-US" dirty="0"/>
              <a:t> de Horas: </a:t>
            </a:r>
            <a:r>
              <a:rPr lang="en-US" dirty="0" err="1"/>
              <a:t>Principios</a:t>
            </a:r>
            <a:r>
              <a:rPr lang="en-US" dirty="0"/>
              <a:t> </a:t>
            </a:r>
            <a:r>
              <a:rPr lang="en-US" dirty="0" err="1"/>
              <a:t>Generales</a:t>
            </a:r>
            <a:endParaRPr lang="en-US" dirty="0"/>
          </a:p>
        </p:txBody>
      </p:sp>
      <p:sp>
        <p:nvSpPr>
          <p:cNvPr id="5" name="TextBox 4"/>
          <p:cNvSpPr txBox="1"/>
          <p:nvPr/>
        </p:nvSpPr>
        <p:spPr>
          <a:xfrm>
            <a:off x="457200" y="1588337"/>
            <a:ext cx="10522373" cy="2739211"/>
          </a:xfrm>
          <a:prstGeom prst="rect">
            <a:avLst/>
          </a:prstGeom>
          <a:noFill/>
        </p:spPr>
        <p:txBody>
          <a:bodyPr wrap="square" lIns="0" tIns="0" rIns="0" bIns="0" rtlCol="0" anchor="t">
            <a:spAutoFit/>
          </a:bodyPr>
          <a:lstStyle/>
          <a:p>
            <a:pPr marL="285750" lvl="0" indent="-285750">
              <a:spcAft>
                <a:spcPts val="1200"/>
              </a:spcAft>
              <a:buFont typeface="Arial" panose="020B0604020202020204" pitchFamily="34" charset="0"/>
              <a:buChar char="•"/>
            </a:pPr>
            <a:r>
              <a:rPr lang="es-ES" sz="1600" dirty="0"/>
              <a:t>Los siniestros tienen que haber surgido de una sola catástrofe.</a:t>
            </a:r>
          </a:p>
          <a:p>
            <a:pPr marL="285750" lvl="0" indent="-285750">
              <a:spcAft>
                <a:spcPts val="1200"/>
              </a:spcAft>
              <a:buFont typeface="Arial" panose="020B0604020202020204" pitchFamily="34" charset="0"/>
              <a:buChar char="•"/>
            </a:pPr>
            <a:r>
              <a:rPr lang="es-ES" sz="1600" dirty="0"/>
              <a:t>La «ocurrencia de siniestro» tiene una </a:t>
            </a:r>
            <a:r>
              <a:rPr lang="es-ES" sz="1600" b="1" dirty="0">
                <a:solidFill>
                  <a:srgbClr val="EE3D8B"/>
                </a:solidFill>
              </a:rPr>
              <a:t>limitación</a:t>
            </a:r>
            <a:r>
              <a:rPr lang="es-ES" sz="1600" dirty="0"/>
              <a:t> de tiempo (cierto número de horas consecutivas)</a:t>
            </a:r>
          </a:p>
          <a:p>
            <a:pPr marL="285750" lvl="0" indent="-285750">
              <a:spcAft>
                <a:spcPts val="1200"/>
              </a:spcAft>
              <a:buFont typeface="Arial" panose="020B0604020202020204" pitchFamily="34" charset="0"/>
              <a:buChar char="•"/>
            </a:pPr>
            <a:r>
              <a:rPr lang="es-ES" sz="1600" dirty="0"/>
              <a:t>Las catástrofes que tengan una duración más larga, se pueden dividir en varias ocurrencias de siniestro (o diferentes recuperaciones de reaseguro).</a:t>
            </a:r>
          </a:p>
          <a:p>
            <a:pPr marL="285750" lvl="0" indent="-285750">
              <a:spcAft>
                <a:spcPts val="1200"/>
              </a:spcAft>
              <a:buFont typeface="Arial" panose="020B0604020202020204" pitchFamily="34" charset="0"/>
              <a:buChar char="•"/>
            </a:pPr>
            <a:r>
              <a:rPr lang="es-ES" sz="1600" dirty="0"/>
              <a:t>En </a:t>
            </a:r>
            <a:r>
              <a:rPr lang="es-ES" sz="1600" b="1" i="1" dirty="0">
                <a:solidFill>
                  <a:srgbClr val="EE3D8B"/>
                </a:solidFill>
              </a:rPr>
              <a:t>algunas</a:t>
            </a:r>
            <a:r>
              <a:rPr lang="es-ES" sz="1600" dirty="0"/>
              <a:t> coberturas de </a:t>
            </a:r>
            <a:r>
              <a:rPr lang="es-ES" sz="1600" dirty="0" err="1"/>
              <a:t>Risk</a:t>
            </a:r>
            <a:r>
              <a:rPr lang="es-ES" sz="1600" dirty="0"/>
              <a:t> XL, solo se puede recuperar </a:t>
            </a:r>
            <a:r>
              <a:rPr lang="es-ES" sz="1600" b="1" dirty="0">
                <a:solidFill>
                  <a:srgbClr val="EE3D8B"/>
                </a:solidFill>
              </a:rPr>
              <a:t>un</a:t>
            </a:r>
            <a:r>
              <a:rPr lang="es-ES" sz="1600" dirty="0"/>
              <a:t> periodo de horas.</a:t>
            </a:r>
          </a:p>
          <a:p>
            <a:pPr marL="285750" lvl="0" indent="-285750">
              <a:spcAft>
                <a:spcPts val="1200"/>
              </a:spcAft>
              <a:buFont typeface="Arial" panose="020B0604020202020204" pitchFamily="34" charset="0"/>
              <a:buChar char="•"/>
            </a:pPr>
            <a:r>
              <a:rPr lang="es-ES" sz="1600" dirty="0"/>
              <a:t>Las ocurrencias no se pueden </a:t>
            </a:r>
            <a:r>
              <a:rPr lang="es-ES" sz="1600" b="1" dirty="0">
                <a:solidFill>
                  <a:srgbClr val="EE3D8B"/>
                </a:solidFill>
              </a:rPr>
              <a:t>solapar</a:t>
            </a:r>
            <a:r>
              <a:rPr lang="es-ES" sz="1600" dirty="0"/>
              <a:t> y no pueden ocurrir antes del primer siniestro derivado de la catástrofe.</a:t>
            </a:r>
          </a:p>
          <a:p>
            <a:pPr marL="285750" lvl="0" indent="-285750">
              <a:spcAft>
                <a:spcPts val="1200"/>
              </a:spcAft>
              <a:buFont typeface="Arial" panose="020B0604020202020204" pitchFamily="34" charset="0"/>
              <a:buChar char="•"/>
            </a:pPr>
            <a:r>
              <a:rPr lang="es-ES" sz="1600" dirty="0"/>
              <a:t>Periodos más largos permiten una mayor agregación de siniestros, </a:t>
            </a:r>
            <a:r>
              <a:rPr lang="es-ES" sz="1600" b="1" i="1" dirty="0">
                <a:solidFill>
                  <a:srgbClr val="EE3D8B"/>
                </a:solidFill>
              </a:rPr>
              <a:t>pero</a:t>
            </a:r>
            <a:r>
              <a:rPr lang="es-ES" sz="1600" dirty="0"/>
              <a:t> también significa que la cobertura vertical se agota antes.</a:t>
            </a:r>
          </a:p>
        </p:txBody>
      </p:sp>
    </p:spTree>
    <p:extLst>
      <p:ext uri="{BB962C8B-B14F-4D97-AF65-F5344CB8AC3E}">
        <p14:creationId xmlns:p14="http://schemas.microsoft.com/office/powerpoint/2010/main" val="4319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Evento</a:t>
            </a:r>
          </a:p>
        </p:txBody>
      </p:sp>
      <p:sp>
        <p:nvSpPr>
          <p:cNvPr id="23" name="TextBox 22"/>
          <p:cNvSpPr txBox="1"/>
          <p:nvPr/>
        </p:nvSpPr>
        <p:spPr>
          <a:xfrm>
            <a:off x="485776" y="1435912"/>
            <a:ext cx="10512332" cy="984885"/>
          </a:xfrm>
          <a:prstGeom prst="rect">
            <a:avLst/>
          </a:prstGeom>
          <a:noFill/>
        </p:spPr>
        <p:txBody>
          <a:bodyPr wrap="square" lIns="0" tIns="0" rIns="0" bIns="0" rtlCol="0" anchor="t">
            <a:spAutoFit/>
          </a:bodyPr>
          <a:lstStyle/>
          <a:p>
            <a:pPr marL="285750" lvl="0" indent="-285750">
              <a:buFont typeface="Arial" panose="020B0604020202020204" pitchFamily="34" charset="0"/>
              <a:buChar char="•"/>
            </a:pPr>
            <a:r>
              <a:rPr lang="es-ES" sz="1600" dirty="0"/>
              <a:t>El Reasegurado elige </a:t>
            </a:r>
            <a:r>
              <a:rPr lang="es-ES" sz="1600" b="1" i="1" dirty="0">
                <a:solidFill>
                  <a:srgbClr val="EE3D8B"/>
                </a:solidFill>
              </a:rPr>
              <a:t>cuándo</a:t>
            </a:r>
            <a:r>
              <a:rPr lang="es-ES" sz="1600" dirty="0"/>
              <a:t> empezar cada periodo.</a:t>
            </a:r>
          </a:p>
          <a:p>
            <a:pPr marL="285750" lvl="0" indent="-285750">
              <a:buFont typeface="Arial" panose="020B0604020202020204" pitchFamily="34" charset="0"/>
              <a:buChar char="•"/>
            </a:pPr>
            <a:r>
              <a:rPr lang="es-ES" sz="1600" dirty="0"/>
              <a:t>Pero </a:t>
            </a:r>
            <a:r>
              <a:rPr lang="es-ES" sz="1600" b="1" i="1" dirty="0">
                <a:solidFill>
                  <a:srgbClr val="EE3D8B"/>
                </a:solidFill>
              </a:rPr>
              <a:t>NUNCA</a:t>
            </a:r>
            <a:r>
              <a:rPr lang="es-ES" sz="1600" dirty="0"/>
              <a:t> antes del «Primer siniestro registrado».</a:t>
            </a:r>
          </a:p>
          <a:p>
            <a:pPr marL="285750" lvl="0" indent="-285750">
              <a:buFont typeface="Arial" panose="020B0604020202020204" pitchFamily="34" charset="0"/>
              <a:buChar char="•"/>
            </a:pPr>
            <a:r>
              <a:rPr lang="es-ES" sz="1600" dirty="0"/>
              <a:t>Los periodos </a:t>
            </a:r>
            <a:r>
              <a:rPr lang="es-ES" sz="1600" b="1" i="1" dirty="0">
                <a:solidFill>
                  <a:srgbClr val="EE3D8B"/>
                </a:solidFill>
              </a:rPr>
              <a:t>no</a:t>
            </a:r>
            <a:r>
              <a:rPr lang="es-ES" sz="1600" dirty="0"/>
              <a:t> pueden </a:t>
            </a:r>
            <a:r>
              <a:rPr lang="es-ES" sz="1600" b="1" i="1" dirty="0">
                <a:solidFill>
                  <a:srgbClr val="EE3D8B"/>
                </a:solidFill>
              </a:rPr>
              <a:t>solaparse</a:t>
            </a:r>
            <a:r>
              <a:rPr lang="es-ES" sz="1600" dirty="0"/>
              <a:t>, pero puede haber espacios de tiempo entre ellos.</a:t>
            </a:r>
          </a:p>
          <a:p>
            <a:pPr marL="285750" lvl="0" indent="-285750">
              <a:buFont typeface="Arial" panose="020B0604020202020204" pitchFamily="34" charset="0"/>
              <a:buChar char="•"/>
            </a:pPr>
            <a:r>
              <a:rPr lang="es-ES" sz="1600" dirty="0"/>
              <a:t>Se debe pagar la </a:t>
            </a:r>
            <a:r>
              <a:rPr lang="es-ES" sz="1600" b="1" i="1" dirty="0">
                <a:solidFill>
                  <a:srgbClr val="EE3D8B"/>
                </a:solidFill>
              </a:rPr>
              <a:t>reinstalación</a:t>
            </a:r>
            <a:r>
              <a:rPr lang="es-ES" sz="1600" dirty="0"/>
              <a:t> entre periodos.</a:t>
            </a:r>
          </a:p>
        </p:txBody>
      </p:sp>
      <p:sp>
        <p:nvSpPr>
          <p:cNvPr id="43" name="Text Placeholder 4"/>
          <p:cNvSpPr>
            <a:spLocks noGrp="1"/>
          </p:cNvSpPr>
          <p:nvPr>
            <p:ph type="body" sz="half" idx="2"/>
          </p:nvPr>
        </p:nvSpPr>
        <p:spPr>
          <a:xfrm>
            <a:off x="485776" y="806807"/>
            <a:ext cx="11223624" cy="318476"/>
          </a:xfrm>
        </p:spPr>
        <p:txBody>
          <a:bodyPr/>
          <a:lstStyle/>
          <a:p>
            <a:r>
              <a:rPr lang="en-US" dirty="0"/>
              <a:t>CAT XL – </a:t>
            </a:r>
            <a:r>
              <a:rPr lang="en-US" dirty="0" err="1"/>
              <a:t>Dividir</a:t>
            </a:r>
            <a:r>
              <a:rPr lang="en-US" dirty="0"/>
              <a:t> </a:t>
            </a:r>
            <a:r>
              <a:rPr lang="en-US" dirty="0" err="1"/>
              <a:t>una</a:t>
            </a:r>
            <a:r>
              <a:rPr lang="en-US" dirty="0"/>
              <a:t> </a:t>
            </a:r>
            <a:r>
              <a:rPr lang="en-US" dirty="0" err="1"/>
              <a:t>catástrofe</a:t>
            </a:r>
            <a:r>
              <a:rPr lang="en-US" dirty="0"/>
              <a:t> </a:t>
            </a:r>
            <a:r>
              <a:rPr lang="en-US" dirty="0" err="1"/>
              <a:t>en</a:t>
            </a:r>
            <a:r>
              <a:rPr lang="en-US" dirty="0"/>
              <a:t> dos o </a:t>
            </a:r>
            <a:r>
              <a:rPr lang="en-US" dirty="0" err="1"/>
              <a:t>más</a:t>
            </a:r>
            <a:r>
              <a:rPr lang="en-US" dirty="0"/>
              <a:t> </a:t>
            </a:r>
            <a:r>
              <a:rPr lang="en-US" dirty="0" err="1"/>
              <a:t>ocurrencias</a:t>
            </a:r>
            <a:endParaRPr lang="en-US" dirty="0"/>
          </a:p>
        </p:txBody>
      </p:sp>
      <p:sp>
        <p:nvSpPr>
          <p:cNvPr id="5" name="Rectangle 4"/>
          <p:cNvSpPr/>
          <p:nvPr/>
        </p:nvSpPr>
        <p:spPr>
          <a:xfrm>
            <a:off x="2738089" y="3013929"/>
            <a:ext cx="6691223" cy="1429180"/>
          </a:xfrm>
          <a:prstGeom prst="rect">
            <a:avLst/>
          </a:prstGeom>
          <a:solidFill>
            <a:schemeClr val="bg2">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6" name="Rectangle 5"/>
          <p:cNvSpPr/>
          <p:nvPr/>
        </p:nvSpPr>
        <p:spPr>
          <a:xfrm>
            <a:off x="2737687" y="4445830"/>
            <a:ext cx="6691223" cy="948770"/>
          </a:xfrm>
          <a:prstGeom prst="rect">
            <a:avLst/>
          </a:prstGeom>
          <a:pattFill prst="wdUpDiag">
            <a:fgClr>
              <a:schemeClr val="bg2">
                <a:lumMod val="75000"/>
              </a:schemeClr>
            </a:fgClr>
            <a:bgClr>
              <a:srgbClr val="FFFFFF"/>
            </a:bgClr>
          </a:patt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8" name="Left-Right Arrow 7"/>
          <p:cNvSpPr/>
          <p:nvPr/>
        </p:nvSpPr>
        <p:spPr>
          <a:xfrm>
            <a:off x="2737687" y="5464278"/>
            <a:ext cx="6691223" cy="689548"/>
          </a:xfrm>
          <a:prstGeom prst="leftRightArrow">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err="1">
                <a:solidFill>
                  <a:schemeClr val="bg1"/>
                </a:solidFill>
              </a:rPr>
              <a:t>Duración</a:t>
            </a:r>
            <a:r>
              <a:rPr lang="en-GB" sz="1600" dirty="0">
                <a:solidFill>
                  <a:schemeClr val="bg1"/>
                </a:solidFill>
              </a:rPr>
              <a:t> de la </a:t>
            </a:r>
            <a:r>
              <a:rPr lang="en-GB" sz="1600" dirty="0" err="1">
                <a:solidFill>
                  <a:schemeClr val="bg1"/>
                </a:solidFill>
              </a:rPr>
              <a:t>catástrofe</a:t>
            </a:r>
            <a:endParaRPr lang="en-GB" sz="1600" dirty="0">
              <a:solidFill>
                <a:schemeClr val="bg1"/>
              </a:solidFill>
            </a:endParaRPr>
          </a:p>
        </p:txBody>
      </p:sp>
      <p:cxnSp>
        <p:nvCxnSpPr>
          <p:cNvPr id="10" name="Straight Arrow Connector 9"/>
          <p:cNvCxnSpPr/>
          <p:nvPr/>
        </p:nvCxnSpPr>
        <p:spPr>
          <a:xfrm flipV="1">
            <a:off x="2737687" y="5394600"/>
            <a:ext cx="1" cy="75922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737687" y="4602343"/>
            <a:ext cx="305316" cy="7922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6" name="Rectangle 15"/>
          <p:cNvSpPr/>
          <p:nvPr/>
        </p:nvSpPr>
        <p:spPr>
          <a:xfrm>
            <a:off x="3235376" y="4846923"/>
            <a:ext cx="305316" cy="5476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8" name="Rectangle 17"/>
          <p:cNvSpPr/>
          <p:nvPr/>
        </p:nvSpPr>
        <p:spPr>
          <a:xfrm>
            <a:off x="7035657" y="4517570"/>
            <a:ext cx="305316" cy="88018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9" name="Rectangle 18"/>
          <p:cNvSpPr/>
          <p:nvPr/>
        </p:nvSpPr>
        <p:spPr>
          <a:xfrm>
            <a:off x="7686004" y="4808520"/>
            <a:ext cx="305316" cy="58503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0" name="Rectangle 19"/>
          <p:cNvSpPr/>
          <p:nvPr/>
        </p:nvSpPr>
        <p:spPr>
          <a:xfrm>
            <a:off x="8557457" y="4602342"/>
            <a:ext cx="305316" cy="7922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1" name="Rectangle 20"/>
          <p:cNvSpPr/>
          <p:nvPr/>
        </p:nvSpPr>
        <p:spPr>
          <a:xfrm>
            <a:off x="9055146" y="5168897"/>
            <a:ext cx="305316" cy="2257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2" name="Rectangle 21"/>
          <p:cNvSpPr/>
          <p:nvPr/>
        </p:nvSpPr>
        <p:spPr>
          <a:xfrm>
            <a:off x="3802365" y="4846923"/>
            <a:ext cx="305316" cy="5476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4" name="Rectangle 23"/>
          <p:cNvSpPr/>
          <p:nvPr/>
        </p:nvSpPr>
        <p:spPr>
          <a:xfrm>
            <a:off x="5255650" y="4946542"/>
            <a:ext cx="305316" cy="4480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5" name="Rectangle 24"/>
          <p:cNvSpPr/>
          <p:nvPr/>
        </p:nvSpPr>
        <p:spPr>
          <a:xfrm>
            <a:off x="5644722" y="4694471"/>
            <a:ext cx="305316" cy="7001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6" name="Rectangle 25"/>
          <p:cNvSpPr/>
          <p:nvPr/>
        </p:nvSpPr>
        <p:spPr>
          <a:xfrm>
            <a:off x="6213181" y="5037058"/>
            <a:ext cx="305316" cy="3575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7" name="Rectangle 26"/>
          <p:cNvSpPr/>
          <p:nvPr/>
        </p:nvSpPr>
        <p:spPr>
          <a:xfrm>
            <a:off x="4359796" y="4846923"/>
            <a:ext cx="305316" cy="5476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4" name="TextBox 13"/>
          <p:cNvSpPr txBox="1"/>
          <p:nvPr/>
        </p:nvSpPr>
        <p:spPr>
          <a:xfrm>
            <a:off x="1916929" y="6225566"/>
            <a:ext cx="1641518" cy="169277"/>
          </a:xfrm>
          <a:prstGeom prst="rect">
            <a:avLst/>
          </a:prstGeom>
          <a:noFill/>
        </p:spPr>
        <p:txBody>
          <a:bodyPr wrap="square" lIns="0" tIns="0" rIns="0" bIns="0" rtlCol="0">
            <a:spAutoFit/>
          </a:bodyPr>
          <a:lstStyle/>
          <a:p>
            <a:pPr algn="l"/>
            <a:r>
              <a:rPr lang="en-GB" sz="1100" dirty="0"/>
              <a:t>Primer </a:t>
            </a:r>
            <a:r>
              <a:rPr lang="en-GB" sz="1100" dirty="0" err="1"/>
              <a:t>siniestro</a:t>
            </a:r>
            <a:r>
              <a:rPr lang="en-GB" sz="1100" dirty="0"/>
              <a:t> </a:t>
            </a:r>
            <a:r>
              <a:rPr lang="en-GB" sz="1100" dirty="0" err="1"/>
              <a:t>registrado</a:t>
            </a:r>
            <a:endParaRPr lang="en-GB" sz="1100" dirty="0"/>
          </a:p>
        </p:txBody>
      </p:sp>
      <p:sp>
        <p:nvSpPr>
          <p:cNvPr id="28" name="TextBox 27"/>
          <p:cNvSpPr txBox="1"/>
          <p:nvPr/>
        </p:nvSpPr>
        <p:spPr>
          <a:xfrm>
            <a:off x="2000072" y="4790163"/>
            <a:ext cx="600719" cy="169277"/>
          </a:xfrm>
          <a:prstGeom prst="rect">
            <a:avLst/>
          </a:prstGeom>
          <a:noFill/>
        </p:spPr>
        <p:txBody>
          <a:bodyPr wrap="square" lIns="0" tIns="0" rIns="0" bIns="0" rtlCol="0">
            <a:spAutoFit/>
          </a:bodyPr>
          <a:lstStyle/>
          <a:p>
            <a:pPr algn="l"/>
            <a:r>
              <a:rPr lang="en-GB" sz="1100" dirty="0" err="1"/>
              <a:t>Prioridad</a:t>
            </a:r>
            <a:endParaRPr lang="en-GB" sz="1100" dirty="0"/>
          </a:p>
        </p:txBody>
      </p:sp>
      <p:sp>
        <p:nvSpPr>
          <p:cNvPr id="29" name="TextBox 28"/>
          <p:cNvSpPr txBox="1"/>
          <p:nvPr/>
        </p:nvSpPr>
        <p:spPr>
          <a:xfrm>
            <a:off x="2000072" y="3373125"/>
            <a:ext cx="420624" cy="169277"/>
          </a:xfrm>
          <a:prstGeom prst="rect">
            <a:avLst/>
          </a:prstGeom>
          <a:noFill/>
        </p:spPr>
        <p:txBody>
          <a:bodyPr wrap="square" lIns="0" tIns="0" rIns="0" bIns="0" rtlCol="0">
            <a:spAutoFit/>
          </a:bodyPr>
          <a:lstStyle/>
          <a:p>
            <a:pPr algn="l"/>
            <a:r>
              <a:rPr lang="en-GB" sz="1100" dirty="0" err="1"/>
              <a:t>Límite</a:t>
            </a:r>
            <a:endParaRPr lang="en-GB" sz="1100" dirty="0"/>
          </a:p>
        </p:txBody>
      </p:sp>
      <p:sp>
        <p:nvSpPr>
          <p:cNvPr id="30" name="Rectangle 29"/>
          <p:cNvSpPr/>
          <p:nvPr/>
        </p:nvSpPr>
        <p:spPr>
          <a:xfrm>
            <a:off x="2736737" y="3019238"/>
            <a:ext cx="2839538" cy="2373299"/>
          </a:xfrm>
          <a:prstGeom prst="rect">
            <a:avLst/>
          </a:prstGeom>
          <a:noFill/>
          <a:ln w="444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32" name="Rectangle 31"/>
          <p:cNvSpPr/>
          <p:nvPr/>
        </p:nvSpPr>
        <p:spPr>
          <a:xfrm>
            <a:off x="6202153" y="3021738"/>
            <a:ext cx="2839538" cy="2373299"/>
          </a:xfrm>
          <a:prstGeom prst="rect">
            <a:avLst/>
          </a:prstGeom>
          <a:noFill/>
          <a:ln w="44450" cmpd="sng">
            <a:solidFill>
              <a:srgbClr val="002C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33" name="TextBox 32"/>
          <p:cNvSpPr txBox="1"/>
          <p:nvPr/>
        </p:nvSpPr>
        <p:spPr>
          <a:xfrm>
            <a:off x="3742633" y="2680655"/>
            <a:ext cx="827746" cy="215444"/>
          </a:xfrm>
          <a:prstGeom prst="rect">
            <a:avLst/>
          </a:prstGeom>
          <a:noFill/>
        </p:spPr>
        <p:txBody>
          <a:bodyPr wrap="square" lIns="0" tIns="0" rIns="0" bIns="0" rtlCol="0">
            <a:spAutoFit/>
          </a:bodyPr>
          <a:lstStyle/>
          <a:p>
            <a:pPr algn="l"/>
            <a:r>
              <a:rPr lang="en-GB" sz="1400" b="1" dirty="0" err="1">
                <a:solidFill>
                  <a:schemeClr val="accent1"/>
                </a:solidFill>
              </a:rPr>
              <a:t>Periodo</a:t>
            </a:r>
            <a:r>
              <a:rPr lang="en-GB" sz="1400" b="1" dirty="0">
                <a:solidFill>
                  <a:schemeClr val="accent1"/>
                </a:solidFill>
              </a:rPr>
              <a:t> 1</a:t>
            </a:r>
          </a:p>
        </p:txBody>
      </p:sp>
      <p:sp>
        <p:nvSpPr>
          <p:cNvPr id="34" name="TextBox 33"/>
          <p:cNvSpPr txBox="1"/>
          <p:nvPr/>
        </p:nvSpPr>
        <p:spPr>
          <a:xfrm>
            <a:off x="7208049" y="2675345"/>
            <a:ext cx="827746" cy="215444"/>
          </a:xfrm>
          <a:prstGeom prst="rect">
            <a:avLst/>
          </a:prstGeom>
          <a:noFill/>
        </p:spPr>
        <p:txBody>
          <a:bodyPr wrap="square" lIns="0" tIns="0" rIns="0" bIns="0" rtlCol="0">
            <a:spAutoFit/>
          </a:bodyPr>
          <a:lstStyle/>
          <a:p>
            <a:pPr algn="l"/>
            <a:r>
              <a:rPr lang="en-GB" sz="1400" b="1" dirty="0" err="1">
                <a:solidFill>
                  <a:schemeClr val="accent1"/>
                </a:solidFill>
              </a:rPr>
              <a:t>Periodo</a:t>
            </a:r>
            <a:r>
              <a:rPr lang="en-GB" sz="1400" b="1" dirty="0">
                <a:solidFill>
                  <a:schemeClr val="accent1"/>
                </a:solidFill>
              </a:rPr>
              <a:t> 2</a:t>
            </a:r>
          </a:p>
        </p:txBody>
      </p:sp>
    </p:spTree>
    <p:extLst>
      <p:ext uri="{BB962C8B-B14F-4D97-AF65-F5344CB8AC3E}">
        <p14:creationId xmlns:p14="http://schemas.microsoft.com/office/powerpoint/2010/main" val="42099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Evento</a:t>
            </a:r>
          </a:p>
        </p:txBody>
      </p:sp>
      <p:sp>
        <p:nvSpPr>
          <p:cNvPr id="43" name="Text Placeholder 4"/>
          <p:cNvSpPr>
            <a:spLocks noGrp="1"/>
          </p:cNvSpPr>
          <p:nvPr>
            <p:ph type="body" sz="half" idx="2"/>
          </p:nvPr>
        </p:nvSpPr>
        <p:spPr>
          <a:xfrm>
            <a:off x="485776" y="806807"/>
            <a:ext cx="11223624" cy="318476"/>
          </a:xfrm>
        </p:spPr>
        <p:txBody>
          <a:bodyPr/>
          <a:lstStyle/>
          <a:p>
            <a:r>
              <a:rPr lang="en-US" dirty="0" err="1"/>
              <a:t>Alternativa</a:t>
            </a:r>
            <a:r>
              <a:rPr lang="en-US" dirty="0"/>
              <a:t> de Swiss Re</a:t>
            </a:r>
          </a:p>
        </p:txBody>
      </p:sp>
      <p:sp>
        <p:nvSpPr>
          <p:cNvPr id="5" name="TextBox 4"/>
          <p:cNvSpPr txBox="1"/>
          <p:nvPr/>
        </p:nvSpPr>
        <p:spPr>
          <a:xfrm>
            <a:off x="457200" y="1588337"/>
            <a:ext cx="10522373" cy="4154984"/>
          </a:xfrm>
          <a:prstGeom prst="rect">
            <a:avLst/>
          </a:prstGeom>
          <a:noFill/>
        </p:spPr>
        <p:txBody>
          <a:bodyPr wrap="square" lIns="0" tIns="0" rIns="0" bIns="0" rtlCol="0" anchor="t">
            <a:spAutoFit/>
          </a:bodyPr>
          <a:lstStyle/>
          <a:p>
            <a:pPr marL="285750" lvl="0" indent="-285750" algn="just">
              <a:spcAft>
                <a:spcPts val="1200"/>
              </a:spcAft>
              <a:buFont typeface="Arial" panose="020B0604020202020204" pitchFamily="34" charset="0"/>
              <a:buChar char="•"/>
            </a:pPr>
            <a:r>
              <a:rPr lang="es-ES" sz="2000" dirty="0"/>
              <a:t>En 2001, </a:t>
            </a:r>
            <a:r>
              <a:rPr lang="es-ES" sz="2000" dirty="0" err="1"/>
              <a:t>Swiss</a:t>
            </a:r>
            <a:r>
              <a:rPr lang="es-ES" sz="2000" dirty="0"/>
              <a:t> Re argumentó que las nuevas técnicas científicas disponibles hacían mucho más fácil definir una ocurrencia de evento.</a:t>
            </a:r>
          </a:p>
          <a:p>
            <a:pPr marL="285750" lvl="0" indent="-285750" algn="just">
              <a:spcAft>
                <a:spcPts val="1200"/>
              </a:spcAft>
              <a:buFont typeface="Arial" panose="020B0604020202020204" pitchFamily="34" charset="0"/>
              <a:buChar char="•"/>
            </a:pPr>
            <a:r>
              <a:rPr lang="es-ES" sz="2000" dirty="0" err="1"/>
              <a:t>Swiss</a:t>
            </a:r>
            <a:r>
              <a:rPr lang="es-ES" sz="2000" dirty="0"/>
              <a:t> Re creo una cláusula que reducía la dependencia en la cláusula de horas.</a:t>
            </a:r>
          </a:p>
          <a:p>
            <a:pPr marL="285750" lvl="0" indent="-285750" algn="just">
              <a:spcAft>
                <a:spcPts val="1200"/>
              </a:spcAft>
              <a:buFont typeface="Arial" panose="020B0604020202020204" pitchFamily="34" charset="0"/>
              <a:buChar char="•"/>
            </a:pPr>
            <a:r>
              <a:rPr lang="es-ES" sz="2000" dirty="0"/>
              <a:t>La idea era cambiar el enfoque del fenómeno natural físico a una medida de tiempo artificial.</a:t>
            </a:r>
          </a:p>
          <a:p>
            <a:pPr marL="285750" lvl="0" indent="-285750" algn="just">
              <a:spcAft>
                <a:spcPts val="1200"/>
              </a:spcAft>
              <a:buFont typeface="Arial" panose="020B0604020202020204" pitchFamily="34" charset="0"/>
              <a:buChar char="•"/>
            </a:pPr>
            <a:r>
              <a:rPr lang="es-ES" sz="2000" dirty="0"/>
              <a:t>Aun así, la cláusula también tiene un apartado con horas para aquellos casos en los que no fuera posible determinar el número de eventos en la nueva cláusula.</a:t>
            </a:r>
          </a:p>
          <a:p>
            <a:pPr marL="285750" lvl="0" indent="-285750" algn="just">
              <a:spcAft>
                <a:spcPts val="1200"/>
              </a:spcAft>
              <a:buFont typeface="Arial" panose="020B0604020202020204" pitchFamily="34" charset="0"/>
              <a:buChar char="•"/>
            </a:pPr>
            <a:r>
              <a:rPr lang="es-ES" sz="2000" dirty="0"/>
              <a:t>Algunos reaseguradores analizaron esta nueva cláusula para considerar su idoneidad, sobre todo después de las inundaciones en Europa pocos años antes.</a:t>
            </a:r>
          </a:p>
          <a:p>
            <a:pPr marL="285750" lvl="0" indent="-285750" algn="just">
              <a:spcAft>
                <a:spcPts val="1200"/>
              </a:spcAft>
              <a:buFont typeface="Arial" panose="020B0604020202020204" pitchFamily="34" charset="0"/>
              <a:buChar char="•"/>
            </a:pPr>
            <a:r>
              <a:rPr lang="es-ES" sz="2000" dirty="0"/>
              <a:t>Finalmente el mercado no la acogió con mucho entusiasmo y la cláusula de horas estándar sigue siendo la más utilizada en el mercado.</a:t>
            </a:r>
          </a:p>
        </p:txBody>
      </p:sp>
    </p:spTree>
    <p:extLst>
      <p:ext uri="{BB962C8B-B14F-4D97-AF65-F5344CB8AC3E}">
        <p14:creationId xmlns:p14="http://schemas.microsoft.com/office/powerpoint/2010/main" val="29865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Principios</a:t>
            </a:r>
            <a:r>
              <a:rPr lang="en-GB" dirty="0"/>
              <a:t> del </a:t>
            </a:r>
            <a:r>
              <a:rPr lang="en-GB" dirty="0" err="1"/>
              <a:t>Seguro</a:t>
            </a:r>
            <a:r>
              <a:rPr lang="en-GB" dirty="0"/>
              <a:t> y (Reaseguro)</a:t>
            </a:r>
          </a:p>
        </p:txBody>
      </p:sp>
      <p:sp>
        <p:nvSpPr>
          <p:cNvPr id="3" name="Text Placeholder 2"/>
          <p:cNvSpPr>
            <a:spLocks noGrp="1"/>
          </p:cNvSpPr>
          <p:nvPr>
            <p:ph type="body" idx="1"/>
          </p:nvPr>
        </p:nvSpPr>
        <p:spPr/>
        <p:txBody>
          <a:bodyPr/>
          <a:lstStyle/>
          <a:p>
            <a:r>
              <a:rPr lang="en-GB" dirty="0"/>
              <a:t>1</a:t>
            </a:r>
          </a:p>
        </p:txBody>
      </p:sp>
    </p:spTree>
    <p:extLst>
      <p:ext uri="{BB962C8B-B14F-4D97-AF65-F5344CB8AC3E}">
        <p14:creationId xmlns:p14="http://schemas.microsoft.com/office/powerpoint/2010/main" val="120592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Definición de Evento</a:t>
            </a:r>
          </a:p>
        </p:txBody>
      </p:sp>
      <p:sp>
        <p:nvSpPr>
          <p:cNvPr id="23" name="TextBox 22"/>
          <p:cNvSpPr txBox="1"/>
          <p:nvPr/>
        </p:nvSpPr>
        <p:spPr>
          <a:xfrm>
            <a:off x="467241" y="1154100"/>
            <a:ext cx="11242159" cy="4493538"/>
          </a:xfrm>
          <a:prstGeom prst="rect">
            <a:avLst/>
          </a:prstGeom>
          <a:noFill/>
        </p:spPr>
        <p:txBody>
          <a:bodyPr wrap="square" lIns="0" tIns="0" rIns="0" bIns="0" rtlCol="0" anchor="t">
            <a:spAutoFit/>
          </a:bodyPr>
          <a:lstStyle/>
          <a:p>
            <a:r>
              <a:rPr lang="es-ES" sz="1400" u="sng" dirty="0"/>
              <a:t>DEFINICIÓN DE EVENTO (VIDA)</a:t>
            </a:r>
          </a:p>
          <a:p>
            <a:r>
              <a:rPr lang="es-ES" sz="1400" dirty="0"/>
              <a:t> </a:t>
            </a:r>
          </a:p>
          <a:p>
            <a:pPr algn="just"/>
            <a:r>
              <a:rPr lang="es-ES" sz="1400" dirty="0"/>
              <a:t>Se entenderá por catástrofe cualquier accidente o serie de accidentes causados por un acontecimiento </a:t>
            </a:r>
            <a:r>
              <a:rPr lang="es-ES" sz="1400" i="1" dirty="0">
                <a:solidFill>
                  <a:srgbClr val="FF8C00"/>
                </a:solidFill>
              </a:rPr>
              <a:t>independiente de la voluntad </a:t>
            </a:r>
            <a:r>
              <a:rPr lang="es-ES" sz="1400" dirty="0"/>
              <a:t>de las vidas afectadas que provoque siniestros dentro de los doce (12) meses siguientes, y que afecte al menos a tres (3) personas aseguradas por el Reasegurado según lo establecido en los términos de la póliza o pólizas correspondientes a la cobertura de este Contrato.</a:t>
            </a:r>
          </a:p>
          <a:p>
            <a:pPr algn="just"/>
            <a:endParaRPr lang="es-ES" sz="1400" dirty="0"/>
          </a:p>
          <a:p>
            <a:pPr marL="285750" indent="-285750" algn="just">
              <a:buFont typeface="Arial" panose="020B0604020202020204" pitchFamily="34" charset="0"/>
              <a:buChar char="•"/>
            </a:pPr>
            <a:r>
              <a:rPr lang="es-ES" sz="1200" dirty="0">
                <a:solidFill>
                  <a:srgbClr val="FF8C00"/>
                </a:solidFill>
              </a:rPr>
              <a:t>Independiente de la voluntad </a:t>
            </a:r>
            <a:r>
              <a:rPr lang="es-ES" sz="1200" dirty="0"/>
              <a:t>se entiende como que la causa del accidente sea ajena a la voluntad del asegurado y de los beneficiarios de la póliza de seguro.</a:t>
            </a:r>
            <a:endParaRPr lang="en-GB" sz="1200" dirty="0"/>
          </a:p>
          <a:p>
            <a:endParaRPr lang="en-GB" sz="1400" dirty="0"/>
          </a:p>
          <a:p>
            <a:endParaRPr lang="en-GB" sz="1400" u="sng" dirty="0"/>
          </a:p>
          <a:p>
            <a:endParaRPr lang="en-GB" sz="1400" dirty="0"/>
          </a:p>
          <a:p>
            <a:r>
              <a:rPr lang="es-ES" sz="1400" u="sng" dirty="0"/>
              <a:t>DEFINICIÓN DE EVENTO (TERRORISMO)</a:t>
            </a:r>
          </a:p>
          <a:p>
            <a:endParaRPr lang="es-ES" sz="1400" u="sng" dirty="0"/>
          </a:p>
          <a:p>
            <a:r>
              <a:rPr lang="es-ES" sz="1400" dirty="0"/>
              <a:t>A los efectos del presente Contrato, el término "evento de pérdida" significará todas las pérdidas individuales que surjan y sean causadas directamente por la misma catástrofe.</a:t>
            </a:r>
          </a:p>
          <a:p>
            <a:r>
              <a:rPr lang="es-ES" sz="1400" dirty="0"/>
              <a:t> </a:t>
            </a:r>
          </a:p>
          <a:p>
            <a:r>
              <a:rPr lang="es-ES" sz="1400" dirty="0"/>
              <a:t>Sin embargo, la duración y extensión de un "evento de pérdida" así definido, se limitará a 168 horas consecutivas.</a:t>
            </a:r>
          </a:p>
          <a:p>
            <a:r>
              <a:rPr lang="es-ES" sz="1400" dirty="0"/>
              <a:t> </a:t>
            </a:r>
          </a:p>
          <a:p>
            <a:r>
              <a:rPr lang="es-ES" sz="1400" dirty="0"/>
              <a:t>El Reasegurado podrá elegir la fecha y hora de inicio de dicho periodo de horas consecutivas y si alguna catástrofe tiene una duración superior al periodo anterior, el Reasegurado podrá dividir dicha catástrofe en dos o más "eventos de pérdida", siempre que no se superpongan dos periodos y siempre que ningún periodo comience antes de la fecha y hora de ocurrencia de la primera pérdida individual registrada para el Reasegurado en dicha catástrofe.</a:t>
            </a:r>
          </a:p>
        </p:txBody>
      </p:sp>
      <p:sp>
        <p:nvSpPr>
          <p:cNvPr id="43" name="Text Placeholder 4"/>
          <p:cNvSpPr>
            <a:spLocks noGrp="1"/>
          </p:cNvSpPr>
          <p:nvPr>
            <p:ph type="body" sz="half" idx="2"/>
          </p:nvPr>
        </p:nvSpPr>
        <p:spPr>
          <a:xfrm>
            <a:off x="485776" y="806807"/>
            <a:ext cx="11223624" cy="318476"/>
          </a:xfrm>
        </p:spPr>
        <p:txBody>
          <a:bodyPr/>
          <a:lstStyle/>
          <a:p>
            <a:r>
              <a:rPr lang="en-US" dirty="0" err="1"/>
              <a:t>Otras</a:t>
            </a:r>
            <a:r>
              <a:rPr lang="en-US" dirty="0"/>
              <a:t> </a:t>
            </a:r>
            <a:r>
              <a:rPr lang="en-US" dirty="0" err="1"/>
              <a:t>clases</a:t>
            </a:r>
            <a:r>
              <a:rPr lang="en-US" dirty="0"/>
              <a:t> de </a:t>
            </a:r>
            <a:r>
              <a:rPr lang="en-US" dirty="0" err="1"/>
              <a:t>negocios</a:t>
            </a:r>
            <a:r>
              <a:rPr lang="en-US" dirty="0"/>
              <a:t>: </a:t>
            </a:r>
            <a:r>
              <a:rPr lang="en-US" dirty="0" err="1"/>
              <a:t>ejemplos</a:t>
            </a:r>
            <a:endParaRPr lang="en-US" dirty="0"/>
          </a:p>
        </p:txBody>
      </p:sp>
    </p:spTree>
    <p:extLst>
      <p:ext uri="{BB962C8B-B14F-4D97-AF65-F5344CB8AC3E}">
        <p14:creationId xmlns:p14="http://schemas.microsoft.com/office/powerpoint/2010/main" val="230310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Identificación</a:t>
            </a:r>
            <a:r>
              <a:rPr lang="en-GB" dirty="0"/>
              <a:t> de </a:t>
            </a:r>
            <a:r>
              <a:rPr lang="en-GB" dirty="0" err="1"/>
              <a:t>riesgos</a:t>
            </a:r>
            <a:r>
              <a:rPr lang="en-GB" dirty="0"/>
              <a:t> </a:t>
            </a:r>
            <a:r>
              <a:rPr lang="en-GB" dirty="0" err="1"/>
              <a:t>en</a:t>
            </a:r>
            <a:r>
              <a:rPr lang="en-GB" dirty="0"/>
              <a:t> </a:t>
            </a:r>
            <a:r>
              <a:rPr lang="en-GB" dirty="0" err="1"/>
              <a:t>nuestra</a:t>
            </a:r>
            <a:r>
              <a:rPr lang="en-GB" dirty="0"/>
              <a:t> </a:t>
            </a:r>
            <a:r>
              <a:rPr lang="en-GB" dirty="0" err="1"/>
              <a:t>cartera</a:t>
            </a:r>
            <a:endParaRPr lang="en-GB" dirty="0"/>
          </a:p>
        </p:txBody>
      </p:sp>
      <p:sp>
        <p:nvSpPr>
          <p:cNvPr id="3" name="Text Placeholder 2"/>
          <p:cNvSpPr>
            <a:spLocks noGrp="1"/>
          </p:cNvSpPr>
          <p:nvPr>
            <p:ph type="body" idx="1"/>
          </p:nvPr>
        </p:nvSpPr>
        <p:spPr/>
        <p:txBody>
          <a:bodyPr/>
          <a:lstStyle/>
          <a:p>
            <a:r>
              <a:rPr lang="en-GB" dirty="0"/>
              <a:t>5</a:t>
            </a:r>
          </a:p>
        </p:txBody>
      </p:sp>
    </p:spTree>
    <p:extLst>
      <p:ext uri="{BB962C8B-B14F-4D97-AF65-F5344CB8AC3E}">
        <p14:creationId xmlns:p14="http://schemas.microsoft.com/office/powerpoint/2010/main" val="120000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5777" y="355601"/>
            <a:ext cx="6149199" cy="495299"/>
          </a:xfrm>
        </p:spPr>
        <p:txBody>
          <a:bodyPr/>
          <a:lstStyle/>
          <a:p>
            <a:r>
              <a:rPr lang="es-ES" dirty="0"/>
              <a:t>Identificar los riesgos en cartera</a:t>
            </a:r>
          </a:p>
        </p:txBody>
      </p:sp>
      <p:sp>
        <p:nvSpPr>
          <p:cNvPr id="5" name="Footer Placeholder 4"/>
          <p:cNvSpPr>
            <a:spLocks noGrp="1"/>
          </p:cNvSpPr>
          <p:nvPr>
            <p:ph type="ftr" sz="quarter" idx="11"/>
          </p:nvPr>
        </p:nvSpPr>
        <p:spPr>
          <a:xfrm>
            <a:off x="2279904" y="6390000"/>
            <a:ext cx="3475404" cy="248400"/>
          </a:xfrm>
        </p:spPr>
        <p:txBody>
          <a:bodyPr/>
          <a:lstStyle/>
          <a:p>
            <a:endParaRPr lang="es-ES" dirty="0"/>
          </a:p>
        </p:txBody>
      </p:sp>
      <p:sp>
        <p:nvSpPr>
          <p:cNvPr id="10" name="Text Placeholder 9"/>
          <p:cNvSpPr>
            <a:spLocks noGrp="1"/>
          </p:cNvSpPr>
          <p:nvPr>
            <p:ph type="body" sz="quarter" idx="12"/>
          </p:nvPr>
        </p:nvSpPr>
        <p:spPr>
          <a:xfrm>
            <a:off x="485776" y="803430"/>
            <a:ext cx="6149200" cy="320400"/>
          </a:xfrm>
        </p:spPr>
        <p:txBody>
          <a:bodyPr/>
          <a:lstStyle/>
          <a:p>
            <a:r>
              <a:rPr lang="es-ES" dirty="0"/>
              <a:t>¿Es importante determinar lo que constituye un riesgo?</a:t>
            </a:r>
          </a:p>
          <a:p>
            <a:endParaRPr lang="es-ES" dirty="0"/>
          </a:p>
        </p:txBody>
      </p:sp>
      <p:grpSp>
        <p:nvGrpSpPr>
          <p:cNvPr id="6" name="Group 5"/>
          <p:cNvGrpSpPr/>
          <p:nvPr/>
        </p:nvGrpSpPr>
        <p:grpSpPr>
          <a:xfrm>
            <a:off x="6761710" y="0"/>
            <a:ext cx="5430289" cy="6858000"/>
            <a:chOff x="6211018" y="0"/>
            <a:chExt cx="5980982" cy="6858000"/>
          </a:xfrm>
        </p:grpSpPr>
        <p:sp>
          <p:nvSpPr>
            <p:cNvPr id="2" name="Rectangle 1"/>
            <p:cNvSpPr/>
            <p:nvPr/>
          </p:nvSpPr>
          <p:spPr>
            <a:xfrm>
              <a:off x="6211018" y="0"/>
              <a:ext cx="5980982" cy="685800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3" name="Isosceles Triangle 2"/>
            <p:cNvSpPr/>
            <p:nvPr/>
          </p:nvSpPr>
          <p:spPr>
            <a:xfrm rot="5400000">
              <a:off x="6156347" y="3360799"/>
              <a:ext cx="245745" cy="136403"/>
            </a:xfrm>
            <a:prstGeom prst="triangle">
              <a:avLst>
                <a:gd name="adj" fmla="val 499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grpSp>
      <p:sp>
        <p:nvSpPr>
          <p:cNvPr id="4" name="Slide Number Placeholder 3"/>
          <p:cNvSpPr>
            <a:spLocks noGrp="1"/>
          </p:cNvSpPr>
          <p:nvPr>
            <p:ph type="sldNum" sz="quarter" idx="10"/>
          </p:nvPr>
        </p:nvSpPr>
        <p:spPr/>
        <p:txBody>
          <a:bodyPr/>
          <a:lstStyle/>
          <a:p>
            <a:fld id="{DF66040D-6F20-4F4B-8995-856BEECD84BE}" type="slidenum">
              <a:rPr lang="es-ES" smtClean="0"/>
              <a:pPr/>
              <a:t>32</a:t>
            </a:fld>
            <a:endParaRPr lang="es-ES" dirty="0"/>
          </a:p>
        </p:txBody>
      </p:sp>
      <p:sp>
        <p:nvSpPr>
          <p:cNvPr id="13" name="TextBox 12">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0B2884B6-D4BF-C444-8DD3-A349AF38F97C}" type="slidenum">
              <a:rPr kumimoji="0" lang="es-ES" sz="800" b="0" i="0" u="none" strike="noStrike" kern="0" cap="none" spc="0" normalizeH="0" baseline="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32</a:t>
            </a:fld>
            <a:endParaRPr kumimoji="0" lang="es-ES" sz="800" b="0" i="0" u="none" strike="noStrike" kern="0" cap="none" spc="0" normalizeH="0" baseline="0" dirty="0">
              <a:ln>
                <a:noFill/>
              </a:ln>
              <a:solidFill>
                <a:srgbClr val="FFFFFF"/>
              </a:solidFill>
              <a:effectLst/>
              <a:uLnTx/>
              <a:uFillTx/>
            </a:endParaRPr>
          </a:p>
        </p:txBody>
      </p:sp>
      <p:sp>
        <p:nvSpPr>
          <p:cNvPr id="12" name="Content Placeholder 2"/>
          <p:cNvSpPr>
            <a:spLocks noGrp="1"/>
          </p:cNvSpPr>
          <p:nvPr>
            <p:ph idx="1"/>
            <p:custDataLst>
              <p:custData r:id="rId2"/>
              <p:custData r:id="rId3"/>
            </p:custDataLst>
          </p:nvPr>
        </p:nvSpPr>
        <p:spPr>
          <a:xfrm>
            <a:off x="7142356" y="755640"/>
            <a:ext cx="4884233" cy="5760367"/>
          </a:xfrm>
        </p:spPr>
        <p:txBody>
          <a:bodyPr/>
          <a:lstStyle/>
          <a:p>
            <a:pPr lvl="1"/>
            <a:r>
              <a:rPr lang="es-ES" dirty="0">
                <a:solidFill>
                  <a:schemeClr val="bg1"/>
                </a:solidFill>
              </a:rPr>
              <a:t>¿Un riesgo o dos riesgos?</a:t>
            </a:r>
          </a:p>
          <a:p>
            <a:pPr lvl="2"/>
            <a:r>
              <a:rPr lang="es-ES" dirty="0">
                <a:solidFill>
                  <a:schemeClr val="bg1"/>
                </a:solidFill>
              </a:rPr>
              <a:t>El nuevo arrendador del complejo de las Torres Gemelas solicitó considerar cada torre como un riesgo individual (dos riesgos en total).</a:t>
            </a:r>
          </a:p>
          <a:p>
            <a:pPr lvl="2"/>
            <a:r>
              <a:rPr lang="es-ES" dirty="0">
                <a:solidFill>
                  <a:schemeClr val="bg1"/>
                </a:solidFill>
              </a:rPr>
              <a:t>La póliza hasta el momento (liderada por </a:t>
            </a:r>
            <a:r>
              <a:rPr lang="es-ES" dirty="0" err="1">
                <a:solidFill>
                  <a:schemeClr val="bg1"/>
                </a:solidFill>
              </a:rPr>
              <a:t>Swiss</a:t>
            </a:r>
            <a:r>
              <a:rPr lang="es-ES" dirty="0">
                <a:solidFill>
                  <a:schemeClr val="bg1"/>
                </a:solidFill>
              </a:rPr>
              <a:t> Re) incluía una definición que consideraba ambas como un solo riesgo conjunto.</a:t>
            </a:r>
          </a:p>
          <a:p>
            <a:pPr lvl="2"/>
            <a:r>
              <a:rPr lang="es-ES" dirty="0">
                <a:solidFill>
                  <a:schemeClr val="bg1"/>
                </a:solidFill>
              </a:rPr>
              <a:t>No se había firmado la póliza aún en el momento del atentado.</a:t>
            </a:r>
          </a:p>
          <a:p>
            <a:pPr lvl="2"/>
            <a:r>
              <a:rPr lang="es-ES" dirty="0">
                <a:solidFill>
                  <a:schemeClr val="bg1"/>
                </a:solidFill>
              </a:rPr>
              <a:t>Suma Asegurada por riesgo: USD 3.500 millones.</a:t>
            </a:r>
          </a:p>
          <a:p>
            <a:pPr lvl="2"/>
            <a:r>
              <a:rPr lang="es-ES" dirty="0" err="1">
                <a:solidFill>
                  <a:schemeClr val="bg1"/>
                </a:solidFill>
              </a:rPr>
              <a:t>Silverstein</a:t>
            </a:r>
            <a:r>
              <a:rPr lang="es-ES" dirty="0">
                <a:solidFill>
                  <a:schemeClr val="bg1"/>
                </a:solidFill>
              </a:rPr>
              <a:t> quería recuperar USD 7.000 millones.</a:t>
            </a:r>
          </a:p>
          <a:p>
            <a:pPr lvl="2"/>
            <a:r>
              <a:rPr lang="es-ES" dirty="0">
                <a:solidFill>
                  <a:schemeClr val="bg1"/>
                </a:solidFill>
              </a:rPr>
              <a:t>En juego: USD 3.500 millones.</a:t>
            </a:r>
          </a:p>
          <a:p>
            <a:pPr lvl="2"/>
            <a:endParaRPr lang="es-ES" dirty="0">
              <a:solidFill>
                <a:schemeClr val="bg1"/>
              </a:solidFill>
            </a:endParaRPr>
          </a:p>
          <a:p>
            <a:pPr lvl="1"/>
            <a:r>
              <a:rPr lang="es-ES" dirty="0">
                <a:solidFill>
                  <a:schemeClr val="bg1"/>
                </a:solidFill>
              </a:rPr>
              <a:t>Desenlace</a:t>
            </a:r>
          </a:p>
          <a:p>
            <a:pPr lvl="2"/>
            <a:r>
              <a:rPr lang="es-ES" dirty="0">
                <a:solidFill>
                  <a:schemeClr val="bg1"/>
                </a:solidFill>
              </a:rPr>
              <a:t>Los tribunales tuvieron que tomar parte.</a:t>
            </a:r>
          </a:p>
          <a:p>
            <a:pPr lvl="2"/>
            <a:r>
              <a:rPr lang="es-ES" dirty="0" err="1">
                <a:solidFill>
                  <a:schemeClr val="bg1"/>
                </a:solidFill>
              </a:rPr>
              <a:t>Swiss</a:t>
            </a:r>
            <a:r>
              <a:rPr lang="es-ES" dirty="0">
                <a:solidFill>
                  <a:schemeClr val="bg1"/>
                </a:solidFill>
              </a:rPr>
              <a:t> Re logró pagar el siniestro como un solo riesgo en 2004. </a:t>
            </a:r>
          </a:p>
          <a:p>
            <a:pPr lvl="2"/>
            <a:r>
              <a:rPr lang="es-ES" dirty="0">
                <a:solidFill>
                  <a:schemeClr val="bg1"/>
                </a:solidFill>
              </a:rPr>
              <a:t>Desenlaces dispares para cada reasegurador, con la última sentencia judicial en 2007.</a:t>
            </a:r>
          </a:p>
          <a:p>
            <a:pPr lvl="2"/>
            <a:endParaRPr lang="es-ES" dirty="0">
              <a:solidFill>
                <a:schemeClr val="bg1"/>
              </a:solidFill>
            </a:endParaRPr>
          </a:p>
          <a:p>
            <a:pPr lvl="1"/>
            <a:r>
              <a:rPr lang="es-ES" dirty="0">
                <a:solidFill>
                  <a:schemeClr val="bg1"/>
                </a:solidFill>
              </a:rPr>
              <a:t>Conclusión</a:t>
            </a:r>
          </a:p>
          <a:p>
            <a:pPr lvl="2"/>
            <a:r>
              <a:rPr lang="es-ES" dirty="0">
                <a:solidFill>
                  <a:schemeClr val="bg1"/>
                </a:solidFill>
              </a:rPr>
              <a:t>Es esencial identificar nuestros riesgos en cartera y determinar si los consideramos uno o dos riesgos.</a:t>
            </a:r>
          </a:p>
          <a:p>
            <a:pPr lvl="2"/>
            <a:r>
              <a:rPr lang="es-ES" dirty="0">
                <a:solidFill>
                  <a:schemeClr val="bg1"/>
                </a:solidFill>
              </a:rPr>
              <a:t>Buscar cobertura en base a esa determinación.</a:t>
            </a:r>
          </a:p>
        </p:txBody>
      </p:sp>
      <p:pic>
        <p:nvPicPr>
          <p:cNvPr id="11" name="Picture 2" descr="Timeline of the September 11 Attacks | Britan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1984" y="1930206"/>
            <a:ext cx="3996784" cy="299758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custDataLst>
              <p:custData r:id="rId4"/>
            </p:custDataLst>
          </p:nvPr>
        </p:nvSpPr>
        <p:spPr>
          <a:xfrm>
            <a:off x="7186960" y="385363"/>
            <a:ext cx="4789237" cy="370278"/>
          </a:xfrm>
          <a:prstGeom prst="rect">
            <a:avLst/>
          </a:prstGeom>
        </p:spPr>
        <p:txBody>
          <a:bodyPr vert="horz" lIns="0" tIns="0" rIns="0" bIns="0" rtlCol="0" anchor="t">
            <a:noAutofit/>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pPr marL="0" indent="0">
              <a:buNone/>
            </a:pPr>
            <a:r>
              <a:rPr lang="es-ES" dirty="0">
                <a:solidFill>
                  <a:schemeClr val="bg1"/>
                </a:solidFill>
              </a:rPr>
              <a:t>Siniestro </a:t>
            </a:r>
            <a:r>
              <a:rPr lang="es-ES" dirty="0" err="1">
                <a:solidFill>
                  <a:schemeClr val="bg1"/>
                </a:solidFill>
              </a:rPr>
              <a:t>World</a:t>
            </a:r>
            <a:r>
              <a:rPr lang="es-ES" dirty="0">
                <a:solidFill>
                  <a:schemeClr val="bg1"/>
                </a:solidFill>
              </a:rPr>
              <a:t> </a:t>
            </a:r>
            <a:r>
              <a:rPr lang="es-ES" dirty="0" err="1">
                <a:solidFill>
                  <a:schemeClr val="bg1"/>
                </a:solidFill>
              </a:rPr>
              <a:t>Trade</a:t>
            </a:r>
            <a:r>
              <a:rPr lang="es-ES" dirty="0">
                <a:solidFill>
                  <a:schemeClr val="bg1"/>
                </a:solidFill>
              </a:rPr>
              <a:t> Center 9/11</a:t>
            </a:r>
          </a:p>
          <a:p>
            <a:pPr lvl="2"/>
            <a:endParaRPr lang="es-ES" dirty="0">
              <a:solidFill>
                <a:schemeClr val="bg1"/>
              </a:solidFill>
            </a:endParaRPr>
          </a:p>
        </p:txBody>
      </p:sp>
    </p:spTree>
    <p:custDataLst>
      <p:custData r:id="rId1"/>
    </p:custDataLst>
    <p:extLst>
      <p:ext uri="{BB962C8B-B14F-4D97-AF65-F5344CB8AC3E}">
        <p14:creationId xmlns:p14="http://schemas.microsoft.com/office/powerpoint/2010/main" val="2877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1000"/>
                                        <p:tgtEl>
                                          <p:spTgt spid="12">
                                            <p:txEl>
                                              <p:pRg st="1" end="1"/>
                                            </p:txEl>
                                          </p:spTgt>
                                        </p:tgtEl>
                                      </p:cBhvr>
                                    </p:animEffect>
                                    <p:anim calcmode="lin" valueType="num">
                                      <p:cBhvr>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1000"/>
                                        <p:tgtEl>
                                          <p:spTgt spid="12">
                                            <p:txEl>
                                              <p:pRg st="2" end="2"/>
                                            </p:txEl>
                                          </p:spTgt>
                                        </p:tgtEl>
                                      </p:cBhvr>
                                    </p:animEffect>
                                    <p:anim calcmode="lin" valueType="num">
                                      <p:cBhvr>
                                        <p:cTn id="2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fade">
                                      <p:cBhvr>
                                        <p:cTn id="33" dur="1000"/>
                                        <p:tgtEl>
                                          <p:spTgt spid="12">
                                            <p:txEl>
                                              <p:pRg st="4" end="4"/>
                                            </p:txEl>
                                          </p:spTgt>
                                        </p:tgtEl>
                                      </p:cBhvr>
                                    </p:animEffect>
                                    <p:anim calcmode="lin" valueType="num">
                                      <p:cBhvr>
                                        <p:cTn id="3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1000"/>
                                        <p:tgtEl>
                                          <p:spTgt spid="12">
                                            <p:txEl>
                                              <p:pRg st="5" end="5"/>
                                            </p:txEl>
                                          </p:spTgt>
                                        </p:tgtEl>
                                      </p:cBhvr>
                                    </p:animEffect>
                                    <p:anim calcmode="lin" valueType="num">
                                      <p:cBhvr>
                                        <p:cTn id="3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fade">
                                      <p:cBhvr>
                                        <p:cTn id="43" dur="1000"/>
                                        <p:tgtEl>
                                          <p:spTgt spid="12">
                                            <p:txEl>
                                              <p:pRg st="6" end="6"/>
                                            </p:txEl>
                                          </p:spTgt>
                                        </p:tgtEl>
                                      </p:cBhvr>
                                    </p:animEffect>
                                    <p:anim calcmode="lin" valueType="num">
                                      <p:cBhvr>
                                        <p:cTn id="44"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
                                            <p:txEl>
                                              <p:pRg st="8" end="8"/>
                                            </p:txEl>
                                          </p:spTgt>
                                        </p:tgtEl>
                                        <p:attrNameLst>
                                          <p:attrName>style.visibility</p:attrName>
                                        </p:attrNameLst>
                                      </p:cBhvr>
                                      <p:to>
                                        <p:strVal val="visible"/>
                                      </p:to>
                                    </p:set>
                                    <p:animEffect transition="in" filter="wipe(down)">
                                      <p:cBhvr>
                                        <p:cTn id="50" dur="500"/>
                                        <p:tgtEl>
                                          <p:spTgt spid="12">
                                            <p:txEl>
                                              <p:pRg st="8" end="8"/>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12">
                                            <p:txEl>
                                              <p:pRg st="9" end="9"/>
                                            </p:txEl>
                                          </p:spTgt>
                                        </p:tgtEl>
                                        <p:attrNameLst>
                                          <p:attrName>style.visibility</p:attrName>
                                        </p:attrNameLst>
                                      </p:cBhvr>
                                      <p:to>
                                        <p:strVal val="visible"/>
                                      </p:to>
                                    </p:set>
                                    <p:animEffect transition="in" filter="wipe(down)">
                                      <p:cBhvr>
                                        <p:cTn id="53" dur="500"/>
                                        <p:tgtEl>
                                          <p:spTgt spid="12">
                                            <p:txEl>
                                              <p:pRg st="9" end="9"/>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12">
                                            <p:txEl>
                                              <p:pRg st="10" end="10"/>
                                            </p:txEl>
                                          </p:spTgt>
                                        </p:tgtEl>
                                        <p:attrNameLst>
                                          <p:attrName>style.visibility</p:attrName>
                                        </p:attrNameLst>
                                      </p:cBhvr>
                                      <p:to>
                                        <p:strVal val="visible"/>
                                      </p:to>
                                    </p:set>
                                    <p:animEffect transition="in" filter="wipe(down)">
                                      <p:cBhvr>
                                        <p:cTn id="56" dur="500"/>
                                        <p:tgtEl>
                                          <p:spTgt spid="12">
                                            <p:txEl>
                                              <p:pRg st="10" end="10"/>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12">
                                            <p:txEl>
                                              <p:pRg st="11" end="11"/>
                                            </p:txEl>
                                          </p:spTgt>
                                        </p:tgtEl>
                                        <p:attrNameLst>
                                          <p:attrName>style.visibility</p:attrName>
                                        </p:attrNameLst>
                                      </p:cBhvr>
                                      <p:to>
                                        <p:strVal val="visible"/>
                                      </p:to>
                                    </p:set>
                                    <p:animEffect transition="in" filter="wipe(down)">
                                      <p:cBhvr>
                                        <p:cTn id="59" dur="500"/>
                                        <p:tgtEl>
                                          <p:spTgt spid="12">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xEl>
                                              <p:pRg st="13" end="13"/>
                                            </p:txEl>
                                          </p:spTgt>
                                        </p:tgtEl>
                                        <p:attrNameLst>
                                          <p:attrName>style.visibility</p:attrName>
                                        </p:attrNameLst>
                                      </p:cBhvr>
                                      <p:to>
                                        <p:strVal val="visible"/>
                                      </p:to>
                                    </p:set>
                                    <p:animEffect transition="in" filter="fade">
                                      <p:cBhvr>
                                        <p:cTn id="64" dur="500"/>
                                        <p:tgtEl>
                                          <p:spTgt spid="12">
                                            <p:txEl>
                                              <p:pRg st="13" end="1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2">
                                            <p:txEl>
                                              <p:pRg st="14" end="14"/>
                                            </p:txEl>
                                          </p:spTgt>
                                        </p:tgtEl>
                                        <p:attrNameLst>
                                          <p:attrName>style.visibility</p:attrName>
                                        </p:attrNameLst>
                                      </p:cBhvr>
                                      <p:to>
                                        <p:strVal val="visible"/>
                                      </p:to>
                                    </p:set>
                                    <p:animEffect transition="in" filter="fade">
                                      <p:cBhvr>
                                        <p:cTn id="67" dur="500"/>
                                        <p:tgtEl>
                                          <p:spTgt spid="12">
                                            <p:txEl>
                                              <p:pRg st="14" end="14"/>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xEl>
                                              <p:pRg st="15" end="15"/>
                                            </p:txEl>
                                          </p:spTgt>
                                        </p:tgtEl>
                                        <p:attrNameLst>
                                          <p:attrName>style.visibility</p:attrName>
                                        </p:attrNameLst>
                                      </p:cBhvr>
                                      <p:to>
                                        <p:strVal val="visible"/>
                                      </p:to>
                                    </p:set>
                                    <p:animEffect transition="in" filter="fade">
                                      <p:cBhvr>
                                        <p:cTn id="70" dur="500"/>
                                        <p:tgtEl>
                                          <p:spTgt spid="1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DF66040D-6F20-4F4B-8995-856BEECD84BE}" type="slidenum">
              <a:rPr lang="es-ES" smtClean="0"/>
              <a:pPr algn="r"/>
              <a:t>33</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9" name="Text Placeholder 3">
            <a:extLst>
              <a:ext uri="{FF2B5EF4-FFF2-40B4-BE49-F238E27FC236}">
                <a16:creationId xmlns:a16="http://schemas.microsoft.com/office/drawing/2014/main" id="{450CA7BF-D868-9C46-B4DE-128E2C7369C1}"/>
              </a:ext>
            </a:extLst>
          </p:cNvPr>
          <p:cNvSpPr txBox="1">
            <a:spLocks/>
          </p:cNvSpPr>
          <p:nvPr/>
        </p:nvSpPr>
        <p:spPr>
          <a:xfrm>
            <a:off x="1186592" y="2779380"/>
            <a:ext cx="3578224" cy="732414"/>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panose="020B0604020202020204" pitchFamily="34" charset="0"/>
              <a:buNone/>
              <a:defRPr sz="1800" b="0" kern="1200">
                <a:solidFill>
                  <a:schemeClr val="tx2"/>
                </a:solidFill>
                <a:latin typeface="+mn-lt"/>
                <a:ea typeface="+mn-ea"/>
                <a:cs typeface="+mn-cs"/>
              </a:defRPr>
            </a:lvl1pPr>
            <a:lvl2pPr marL="457200" indent="0" algn="l" defTabSz="457200" rtl="0" eaLnBrk="1" latinLnBrk="0" hangingPunct="1">
              <a:spcBef>
                <a:spcPts val="0"/>
              </a:spcBef>
              <a:spcAft>
                <a:spcPts val="600"/>
              </a:spcAft>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6pPr>
            <a:lvl7pPr marL="27432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7pPr>
            <a:lvl8pPr marL="32004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8pPr>
            <a:lvl9pPr marL="36576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9pPr>
          </a:lstStyle>
          <a:p>
            <a:r>
              <a:rPr lang="es-ES" dirty="0">
                <a:solidFill>
                  <a:schemeClr val="accent1"/>
                </a:solidFill>
              </a:rPr>
              <a:t>Centros Comerciales</a:t>
            </a:r>
          </a:p>
        </p:txBody>
      </p:sp>
      <p:sp>
        <p:nvSpPr>
          <p:cNvPr id="10" name="Text Placeholder 3">
            <a:extLst>
              <a:ext uri="{FF2B5EF4-FFF2-40B4-BE49-F238E27FC236}">
                <a16:creationId xmlns:a16="http://schemas.microsoft.com/office/drawing/2014/main" id="{ABA9015E-F6D4-0A41-87F6-DE612B8F621A}"/>
              </a:ext>
            </a:extLst>
          </p:cNvPr>
          <p:cNvSpPr txBox="1">
            <a:spLocks/>
          </p:cNvSpPr>
          <p:nvPr/>
        </p:nvSpPr>
        <p:spPr>
          <a:xfrm>
            <a:off x="9047031" y="2767307"/>
            <a:ext cx="3419538" cy="602483"/>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panose="020B0604020202020204" pitchFamily="34" charset="0"/>
              <a:buNone/>
              <a:defRPr sz="1800" b="0" kern="1200">
                <a:solidFill>
                  <a:schemeClr val="tx2"/>
                </a:solidFill>
                <a:latin typeface="+mn-lt"/>
                <a:ea typeface="+mn-ea"/>
                <a:cs typeface="+mn-cs"/>
              </a:defRPr>
            </a:lvl1pPr>
            <a:lvl2pPr marL="457200" indent="0" algn="l" defTabSz="457200" rtl="0" eaLnBrk="1" latinLnBrk="0" hangingPunct="1">
              <a:spcBef>
                <a:spcPts val="0"/>
              </a:spcBef>
              <a:spcAft>
                <a:spcPts val="600"/>
              </a:spcAft>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6pPr>
            <a:lvl7pPr marL="27432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7pPr>
            <a:lvl8pPr marL="32004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8pPr>
            <a:lvl9pPr marL="36576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9pPr>
          </a:lstStyle>
          <a:p>
            <a:r>
              <a:rPr lang="es-ES" dirty="0">
                <a:solidFill>
                  <a:schemeClr val="accent1"/>
                </a:solidFill>
              </a:rPr>
              <a:t>Fábricas y bodegas</a:t>
            </a:r>
          </a:p>
        </p:txBody>
      </p:sp>
      <p:sp>
        <p:nvSpPr>
          <p:cNvPr id="11" name="Text Placeholder 3">
            <a:extLst>
              <a:ext uri="{FF2B5EF4-FFF2-40B4-BE49-F238E27FC236}">
                <a16:creationId xmlns:a16="http://schemas.microsoft.com/office/drawing/2014/main" id="{9BFDCF20-88FB-6C4F-AD7A-8B859EBAB09C}"/>
              </a:ext>
            </a:extLst>
          </p:cNvPr>
          <p:cNvSpPr txBox="1">
            <a:spLocks/>
          </p:cNvSpPr>
          <p:nvPr/>
        </p:nvSpPr>
        <p:spPr>
          <a:xfrm>
            <a:off x="4705711" y="3432824"/>
            <a:ext cx="3657599" cy="2627658"/>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panose="020B0604020202020204" pitchFamily="34" charset="0"/>
              <a:buNone/>
              <a:defRPr sz="1800" b="0" kern="1200">
                <a:solidFill>
                  <a:schemeClr val="tx2"/>
                </a:solidFill>
                <a:latin typeface="+mn-lt"/>
                <a:ea typeface="+mn-ea"/>
                <a:cs typeface="+mn-cs"/>
              </a:defRPr>
            </a:lvl1pPr>
            <a:lvl2pPr marL="457200" indent="0" algn="l" defTabSz="457200" rtl="0" eaLnBrk="1" latinLnBrk="0" hangingPunct="1">
              <a:spcBef>
                <a:spcPts val="0"/>
              </a:spcBef>
              <a:spcAft>
                <a:spcPts val="600"/>
              </a:spcAft>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6pPr>
            <a:lvl7pPr marL="27432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7pPr>
            <a:lvl8pPr marL="32004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8pPr>
            <a:lvl9pPr marL="3657600" indent="0" algn="l" defTabSz="457200" rtl="0" eaLnBrk="1" latinLnBrk="0" hangingPunct="1">
              <a:spcBef>
                <a:spcPts val="0"/>
              </a:spcBef>
              <a:spcAft>
                <a:spcPts val="600"/>
              </a:spcAft>
              <a:buFont typeface="Arial" panose="020B0604020202020204" pitchFamily="34" charset="0"/>
              <a:buNone/>
              <a:tabLst/>
              <a:defRPr sz="900" kern="1200">
                <a:solidFill>
                  <a:schemeClr val="tx1"/>
                </a:solidFill>
                <a:latin typeface="+mn-lt"/>
                <a:ea typeface="+mn-ea"/>
                <a:cs typeface="+mn-cs"/>
              </a:defRPr>
            </a:lvl9pPr>
          </a:lstStyle>
          <a:p>
            <a:r>
              <a:rPr lang="es-ES" dirty="0">
                <a:solidFill>
                  <a:schemeClr val="accent1"/>
                </a:solidFill>
              </a:rPr>
              <a:t>Torres de oficinas y viviendas</a:t>
            </a:r>
          </a:p>
        </p:txBody>
      </p:sp>
      <p:pic>
        <p:nvPicPr>
          <p:cNvPr id="4100" name="Picture 4" descr="Por qué debes instalar tu empresa en un polígono indust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3323637"/>
            <a:ext cx="3712334" cy="23202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gora Mall (Santo Domingo) - Lo que se debe saber antes de viajar -  Tripadvisor"/>
          <p:cNvPicPr>
            <a:picLocks noChangeAspect="1" noChangeArrowheads="1"/>
          </p:cNvPicPr>
          <p:nvPr/>
        </p:nvPicPr>
        <p:blipFill rotWithShape="1">
          <a:blip r:embed="rId4">
            <a:extLst>
              <a:ext uri="{28A0092B-C50C-407E-A947-70E740481C1C}">
                <a14:useLocalDpi xmlns:a14="http://schemas.microsoft.com/office/drawing/2010/main" val="0"/>
              </a:ext>
            </a:extLst>
          </a:blip>
          <a:srcRect b="15576"/>
          <a:stretch/>
        </p:blipFill>
        <p:spPr bwMode="auto">
          <a:xfrm>
            <a:off x="351896" y="3324223"/>
            <a:ext cx="3953404" cy="231962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7"/>
          <p:cNvSpPr>
            <a:spLocks noGrp="1"/>
          </p:cNvSpPr>
          <p:nvPr>
            <p:ph type="title"/>
          </p:nvPr>
        </p:nvSpPr>
        <p:spPr>
          <a:xfrm>
            <a:off x="485777" y="355601"/>
            <a:ext cx="6149199" cy="495299"/>
          </a:xfrm>
        </p:spPr>
        <p:txBody>
          <a:bodyPr/>
          <a:lstStyle/>
          <a:p>
            <a:r>
              <a:rPr lang="es-ES" dirty="0"/>
              <a:t>¿Uno o dos riesgos?</a:t>
            </a:r>
          </a:p>
        </p:txBody>
      </p:sp>
      <p:pic>
        <p:nvPicPr>
          <p:cNvPr id="4102" name="Picture 6" descr="Las torres más altas de Santo Domingo | República Dominicana… | Marvin del  Cid | Flickr"/>
          <p:cNvPicPr>
            <a:picLocks noChangeAspect="1" noChangeArrowheads="1"/>
          </p:cNvPicPr>
          <p:nvPr/>
        </p:nvPicPr>
        <p:blipFill rotWithShape="1">
          <a:blip r:embed="rId5">
            <a:extLst>
              <a:ext uri="{28A0092B-C50C-407E-A947-70E740481C1C}">
                <a14:useLocalDpi xmlns:a14="http://schemas.microsoft.com/office/drawing/2010/main" val="0"/>
              </a:ext>
            </a:extLst>
          </a:blip>
          <a:srcRect t="4200" b="4165"/>
          <a:stretch/>
        </p:blipFill>
        <p:spPr bwMode="auto">
          <a:xfrm>
            <a:off x="4305300" y="1005234"/>
            <a:ext cx="3822700" cy="2319306"/>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130584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500"/>
                                        <p:tgtEl>
                                          <p:spTgt spid="4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p:cTn id="23" dur="1000" fill="hold"/>
                                        <p:tgtEl>
                                          <p:spTgt spid="4100"/>
                                        </p:tgtEl>
                                        <p:attrNameLst>
                                          <p:attrName>ppt_w</p:attrName>
                                        </p:attrNameLst>
                                      </p:cBhvr>
                                      <p:tavLst>
                                        <p:tav tm="0">
                                          <p:val>
                                            <p:fltVal val="0"/>
                                          </p:val>
                                        </p:tav>
                                        <p:tav tm="100000">
                                          <p:val>
                                            <p:strVal val="#ppt_w"/>
                                          </p:val>
                                        </p:tav>
                                      </p:tavLst>
                                    </p:anim>
                                    <p:anim calcmode="lin" valueType="num">
                                      <p:cBhvr>
                                        <p:cTn id="24" dur="1000" fill="hold"/>
                                        <p:tgtEl>
                                          <p:spTgt spid="4100"/>
                                        </p:tgtEl>
                                        <p:attrNameLst>
                                          <p:attrName>ppt_h</p:attrName>
                                        </p:attrNameLst>
                                      </p:cBhvr>
                                      <p:tavLst>
                                        <p:tav tm="0">
                                          <p:val>
                                            <p:fltVal val="0"/>
                                          </p:val>
                                        </p:tav>
                                        <p:tav tm="100000">
                                          <p:val>
                                            <p:strVal val="#ppt_h"/>
                                          </p:val>
                                        </p:tav>
                                      </p:tavLst>
                                    </p:anim>
                                    <p:anim calcmode="lin" valueType="num">
                                      <p:cBhvr>
                                        <p:cTn id="25" dur="1000" fill="hold"/>
                                        <p:tgtEl>
                                          <p:spTgt spid="4100"/>
                                        </p:tgtEl>
                                        <p:attrNameLst>
                                          <p:attrName>style.rotation</p:attrName>
                                        </p:attrNameLst>
                                      </p:cBhvr>
                                      <p:tavLst>
                                        <p:tav tm="0">
                                          <p:val>
                                            <p:fltVal val="90"/>
                                          </p:val>
                                        </p:tav>
                                        <p:tav tm="100000">
                                          <p:val>
                                            <p:fltVal val="0"/>
                                          </p:val>
                                        </p:tav>
                                      </p:tavLst>
                                    </p:anim>
                                    <p:animEffect transition="in" filter="fade">
                                      <p:cBhvr>
                                        <p:cTn id="26" dur="1000"/>
                                        <p:tgtEl>
                                          <p:spTgt spid="4100"/>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n-GB" dirty="0"/>
              <a:t>Guy Carpenter &amp; Company Limited registered in England and Wales with company number 335308. </a:t>
            </a:r>
          </a:p>
          <a:p>
            <a:r>
              <a:rPr lang="en-GB" dirty="0"/>
              <a:t>Registered Office: 1 Tower Place West, Tower Place, London, EC3R 5BU, United Kingdom.  </a:t>
            </a:r>
          </a:p>
          <a:p>
            <a:endParaRPr lang="en-GB" dirty="0"/>
          </a:p>
          <a:p>
            <a:r>
              <a:rPr lang="en-GB" dirty="0"/>
              <a:t>Guy Carpenter &amp; Company Limited is an agent and appointed representative of Marsh Limited. Marsh Limited is authorised and regulated by the Financial Conduct Authority (FCA).</a:t>
            </a:r>
          </a:p>
        </p:txBody>
      </p:sp>
    </p:spTree>
    <p:extLst>
      <p:ext uri="{BB962C8B-B14F-4D97-AF65-F5344CB8AC3E}">
        <p14:creationId xmlns:p14="http://schemas.microsoft.com/office/powerpoint/2010/main" val="196483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Los Principios del Seguro y (Reaseguro)</a:t>
            </a:r>
          </a:p>
        </p:txBody>
      </p:sp>
      <p:sp>
        <p:nvSpPr>
          <p:cNvPr id="103" name="Text Placeholder 4"/>
          <p:cNvSpPr>
            <a:spLocks noGrp="1"/>
          </p:cNvSpPr>
          <p:nvPr>
            <p:ph type="body" sz="half" idx="2"/>
          </p:nvPr>
        </p:nvSpPr>
        <p:spPr>
          <a:xfrm>
            <a:off x="485776" y="806807"/>
            <a:ext cx="11223624" cy="318476"/>
          </a:xfrm>
          <a:ln>
            <a:noFill/>
          </a:ln>
        </p:spPr>
        <p:txBody>
          <a:bodyPr/>
          <a:lstStyle/>
          <a:p>
            <a:endParaRPr lang="en-US" dirty="0"/>
          </a:p>
        </p:txBody>
      </p:sp>
      <p:sp>
        <p:nvSpPr>
          <p:cNvPr id="2" name="TextBox 1">
            <a:extLst>
              <a:ext uri="{FF2B5EF4-FFF2-40B4-BE49-F238E27FC236}">
                <a16:creationId xmlns:a16="http://schemas.microsoft.com/office/drawing/2014/main" id="{D15BEEEA-BB74-432D-B9E2-BB95B80E99DD}"/>
              </a:ext>
            </a:extLst>
          </p:cNvPr>
          <p:cNvSpPr txBox="1"/>
          <p:nvPr/>
        </p:nvSpPr>
        <p:spPr>
          <a:xfrm>
            <a:off x="457200" y="1576489"/>
            <a:ext cx="7097486" cy="4508927"/>
          </a:xfrm>
          <a:prstGeom prst="rect">
            <a:avLst/>
          </a:prstGeom>
          <a:noFill/>
        </p:spPr>
        <p:txBody>
          <a:bodyPr wrap="square" lIns="0" tIns="0" rIns="0" bIns="0" rtlCol="0">
            <a:spAutoFit/>
          </a:bodyPr>
          <a:lstStyle/>
          <a:p>
            <a:pPr algn="l"/>
            <a:r>
              <a:rPr lang="es-ES" sz="1400" b="1" u="sng" dirty="0"/>
              <a:t>El Contrato de Seguro</a:t>
            </a:r>
          </a:p>
          <a:p>
            <a:pPr algn="l"/>
            <a:endParaRPr lang="es-ES" sz="1400" b="1" u="sng" dirty="0"/>
          </a:p>
          <a:p>
            <a:pPr algn="just"/>
            <a:r>
              <a:rPr lang="es-ES" sz="1400" dirty="0"/>
              <a:t>Contrato por el que el asegurador se obliga, mediante el cobro de una prima, y para el caso de que se produzca el evento cuyo riesgo es objeto de cobertura, a indemnizar, dentro de los límites pactados, el daño producido al asegurado, o a satisfacer un capital, una renta u otras prestaciones convenidas.</a:t>
            </a:r>
          </a:p>
          <a:p>
            <a:pPr algn="just"/>
            <a:endParaRPr lang="es-ES" sz="1400" dirty="0"/>
          </a:p>
          <a:p>
            <a:pPr algn="just"/>
            <a:r>
              <a:rPr lang="es-ES" sz="1400" b="1" u="sng" dirty="0"/>
              <a:t>Principios del Seguro y Reaseguro</a:t>
            </a:r>
          </a:p>
          <a:p>
            <a:pPr algn="just"/>
            <a:endParaRPr lang="es-ES" sz="1400" b="1" u="sng" dirty="0"/>
          </a:p>
          <a:p>
            <a:pPr algn="just"/>
            <a:r>
              <a:rPr lang="es-ES" sz="1400" dirty="0"/>
              <a:t>El contrato de seguro debe contar con las siguientes características:</a:t>
            </a:r>
          </a:p>
          <a:p>
            <a:pPr marL="800100" lvl="1" indent="-342900" algn="just">
              <a:lnSpc>
                <a:spcPct val="150000"/>
              </a:lnSpc>
              <a:buFont typeface="+mj-lt"/>
              <a:buAutoNum type="arabicPeriod"/>
            </a:pPr>
            <a:r>
              <a:rPr lang="es-ES" sz="1600" i="1" dirty="0">
                <a:solidFill>
                  <a:srgbClr val="FF8C00"/>
                </a:solidFill>
              </a:rPr>
              <a:t>De buena fe (</a:t>
            </a:r>
            <a:r>
              <a:rPr lang="es-ES" sz="1600" i="1" dirty="0" err="1">
                <a:solidFill>
                  <a:srgbClr val="FF8C00"/>
                </a:solidFill>
              </a:rPr>
              <a:t>uberrimae</a:t>
            </a:r>
            <a:r>
              <a:rPr lang="es-ES" sz="1600" i="1" dirty="0">
                <a:solidFill>
                  <a:srgbClr val="FF8C00"/>
                </a:solidFill>
              </a:rPr>
              <a:t> </a:t>
            </a:r>
            <a:r>
              <a:rPr lang="es-ES" sz="1600" i="1" dirty="0" err="1">
                <a:solidFill>
                  <a:srgbClr val="FF8C00"/>
                </a:solidFill>
              </a:rPr>
              <a:t>bonae</a:t>
            </a:r>
            <a:r>
              <a:rPr lang="es-ES" sz="1600" i="1" dirty="0">
                <a:solidFill>
                  <a:srgbClr val="FF8C00"/>
                </a:solidFill>
              </a:rPr>
              <a:t> </a:t>
            </a:r>
            <a:r>
              <a:rPr lang="es-ES" sz="1600" i="1" dirty="0" err="1">
                <a:solidFill>
                  <a:srgbClr val="FF8C00"/>
                </a:solidFill>
              </a:rPr>
              <a:t>fidei</a:t>
            </a:r>
            <a:r>
              <a:rPr lang="es-ES" sz="1600" i="1" dirty="0">
                <a:solidFill>
                  <a:srgbClr val="FF8C00"/>
                </a:solidFill>
              </a:rPr>
              <a:t>)</a:t>
            </a:r>
          </a:p>
          <a:p>
            <a:pPr marL="800100" lvl="1" indent="-342900" algn="just">
              <a:lnSpc>
                <a:spcPct val="150000"/>
              </a:lnSpc>
              <a:buFont typeface="+mj-lt"/>
              <a:buAutoNum type="arabicPeriod"/>
            </a:pPr>
            <a:r>
              <a:rPr lang="es-ES" sz="1400" dirty="0"/>
              <a:t>Interés Asegurable</a:t>
            </a:r>
          </a:p>
          <a:p>
            <a:pPr marL="800100" lvl="1" indent="-342900" algn="just">
              <a:lnSpc>
                <a:spcPct val="150000"/>
              </a:lnSpc>
              <a:buFont typeface="+mj-lt"/>
              <a:buAutoNum type="arabicPeriod"/>
            </a:pPr>
            <a:r>
              <a:rPr lang="es-ES" sz="1600" i="1" dirty="0">
                <a:solidFill>
                  <a:srgbClr val="FF8C00"/>
                </a:solidFill>
              </a:rPr>
              <a:t>Causa Próxima (</a:t>
            </a:r>
            <a:r>
              <a:rPr lang="es-ES" sz="1600" i="1" dirty="0" err="1">
                <a:solidFill>
                  <a:srgbClr val="FF8C00"/>
                </a:solidFill>
              </a:rPr>
              <a:t>proxima</a:t>
            </a:r>
            <a:r>
              <a:rPr lang="es-ES" sz="1600" i="1" dirty="0">
                <a:solidFill>
                  <a:srgbClr val="FF8C00"/>
                </a:solidFill>
              </a:rPr>
              <a:t> causa)</a:t>
            </a:r>
          </a:p>
          <a:p>
            <a:pPr marL="800100" lvl="1" indent="-342900" algn="just">
              <a:lnSpc>
                <a:spcPct val="150000"/>
              </a:lnSpc>
              <a:buFont typeface="+mj-lt"/>
              <a:buAutoNum type="arabicPeriod"/>
            </a:pPr>
            <a:r>
              <a:rPr lang="es-ES" sz="1400" dirty="0"/>
              <a:t>No </a:t>
            </a:r>
            <a:r>
              <a:rPr lang="es-ES" sz="1400" dirty="0" err="1"/>
              <a:t>lucratividad</a:t>
            </a:r>
            <a:r>
              <a:rPr lang="es-ES" sz="1400" dirty="0"/>
              <a:t>: Indemnización y Contribución</a:t>
            </a:r>
          </a:p>
          <a:p>
            <a:pPr marL="800100" lvl="1" indent="-342900" algn="just">
              <a:lnSpc>
                <a:spcPct val="150000"/>
              </a:lnSpc>
              <a:buFont typeface="+mj-lt"/>
              <a:buAutoNum type="arabicPeriod"/>
            </a:pPr>
            <a:r>
              <a:rPr lang="es-ES" sz="1400" dirty="0"/>
              <a:t>Subrogación -seguros</a:t>
            </a:r>
          </a:p>
          <a:p>
            <a:pPr marL="800100" lvl="1" indent="-342900" algn="just">
              <a:lnSpc>
                <a:spcPct val="150000"/>
              </a:lnSpc>
              <a:buFont typeface="+mj-lt"/>
              <a:buAutoNum type="arabicPeriod"/>
            </a:pPr>
            <a:r>
              <a:rPr lang="es-ES" sz="1400" dirty="0"/>
              <a:t>Mitigación –seguros</a:t>
            </a:r>
          </a:p>
          <a:p>
            <a:pPr marL="800100" lvl="1" indent="-342900" algn="just">
              <a:lnSpc>
                <a:spcPct val="150000"/>
              </a:lnSpc>
              <a:buFont typeface="+mj-lt"/>
              <a:buAutoNum type="arabicPeriod"/>
            </a:pPr>
            <a:r>
              <a:rPr lang="es-ES" sz="1400" dirty="0"/>
              <a:t>Vínculo Contractual (</a:t>
            </a:r>
            <a:r>
              <a:rPr lang="es-ES" sz="1400" dirty="0" err="1"/>
              <a:t>Privity</a:t>
            </a:r>
            <a:r>
              <a:rPr lang="es-ES" sz="1400" dirty="0"/>
              <a:t> of </a:t>
            </a:r>
            <a:r>
              <a:rPr lang="es-ES" sz="1400" dirty="0" err="1"/>
              <a:t>Contract</a:t>
            </a:r>
            <a:r>
              <a:rPr lang="es-ES" sz="1400" dirty="0"/>
              <a:t>) -reaseguro</a:t>
            </a:r>
          </a:p>
        </p:txBody>
      </p:sp>
      <p:sp>
        <p:nvSpPr>
          <p:cNvPr id="6" name="Rectangle 5"/>
          <p:cNvSpPr/>
          <p:nvPr/>
        </p:nvSpPr>
        <p:spPr>
          <a:xfrm>
            <a:off x="7976212" y="1"/>
            <a:ext cx="4260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7" name="Rectangle 6"/>
          <p:cNvSpPr/>
          <p:nvPr/>
        </p:nvSpPr>
        <p:spPr>
          <a:xfrm>
            <a:off x="8383836" y="2132271"/>
            <a:ext cx="3302816" cy="2075953"/>
          </a:xfrm>
          <a:prstGeom prst="rect">
            <a:avLst/>
          </a:prstGeom>
        </p:spPr>
        <p:txBody>
          <a:bodyPr wrap="square">
            <a:spAutoFit/>
          </a:bodyPr>
          <a:lstStyle/>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La mayoría de las legislaciones se ocupan del contrato de seguro. En la mayoría de los casos los principios que norman los seguros aplican por extensión al reaseguro.</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La aplicación de los principios del seguro entre los contratos de reaseguro es más rígida.</a:t>
            </a:r>
          </a:p>
        </p:txBody>
      </p:sp>
    </p:spTree>
    <p:extLst>
      <p:ext uri="{BB962C8B-B14F-4D97-AF65-F5344CB8AC3E}">
        <p14:creationId xmlns:p14="http://schemas.microsoft.com/office/powerpoint/2010/main" val="316582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Buena Fe</a:t>
            </a:r>
          </a:p>
        </p:txBody>
      </p:sp>
      <p:sp>
        <p:nvSpPr>
          <p:cNvPr id="103" name="Text Placeholder 4"/>
          <p:cNvSpPr>
            <a:spLocks noGrp="1"/>
          </p:cNvSpPr>
          <p:nvPr>
            <p:ph type="body" sz="half" idx="2"/>
          </p:nvPr>
        </p:nvSpPr>
        <p:spPr>
          <a:xfrm>
            <a:off x="485776" y="806807"/>
            <a:ext cx="11223624" cy="318476"/>
          </a:xfrm>
          <a:ln>
            <a:noFill/>
          </a:ln>
        </p:spPr>
        <p:txBody>
          <a:bodyPr/>
          <a:lstStyle/>
          <a:p>
            <a:r>
              <a:rPr lang="es-ES" i="1" dirty="0" err="1">
                <a:solidFill>
                  <a:srgbClr val="FF8C00"/>
                </a:solidFill>
              </a:rPr>
              <a:t>Uberrimae</a:t>
            </a:r>
            <a:r>
              <a:rPr lang="es-ES" i="1" dirty="0">
                <a:solidFill>
                  <a:srgbClr val="FF8C00"/>
                </a:solidFill>
              </a:rPr>
              <a:t> </a:t>
            </a:r>
            <a:r>
              <a:rPr lang="es-ES" i="1" dirty="0" err="1">
                <a:solidFill>
                  <a:srgbClr val="FF8C00"/>
                </a:solidFill>
              </a:rPr>
              <a:t>bon</a:t>
            </a:r>
            <a:r>
              <a:rPr lang="es-ES" i="1" dirty="0" err="1">
                <a:solidFill>
                  <a:srgbClr val="B9803A"/>
                </a:solidFill>
              </a:rPr>
              <a:t>a</a:t>
            </a:r>
            <a:r>
              <a:rPr lang="es-ES" i="1" dirty="0" err="1">
                <a:solidFill>
                  <a:srgbClr val="FF8C00"/>
                </a:solidFill>
              </a:rPr>
              <a:t>e</a:t>
            </a:r>
            <a:r>
              <a:rPr lang="es-ES" i="1" dirty="0">
                <a:solidFill>
                  <a:srgbClr val="FF8C00"/>
                </a:solidFill>
              </a:rPr>
              <a:t> </a:t>
            </a:r>
            <a:r>
              <a:rPr lang="es-ES" i="1" dirty="0" err="1">
                <a:solidFill>
                  <a:srgbClr val="FF8C00"/>
                </a:solidFill>
              </a:rPr>
              <a:t>fidei</a:t>
            </a:r>
            <a:endParaRPr lang="en-US" dirty="0"/>
          </a:p>
        </p:txBody>
      </p:sp>
      <p:sp>
        <p:nvSpPr>
          <p:cNvPr id="2" name="TextBox 1">
            <a:extLst>
              <a:ext uri="{FF2B5EF4-FFF2-40B4-BE49-F238E27FC236}">
                <a16:creationId xmlns:a16="http://schemas.microsoft.com/office/drawing/2014/main" id="{D15BEEEA-BB74-432D-B9E2-BB95B80E99DD}"/>
              </a:ext>
            </a:extLst>
          </p:cNvPr>
          <p:cNvSpPr txBox="1"/>
          <p:nvPr/>
        </p:nvSpPr>
        <p:spPr>
          <a:xfrm>
            <a:off x="457200" y="1576489"/>
            <a:ext cx="7097486" cy="4524315"/>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s-ES" sz="1400" dirty="0"/>
              <a:t>La obligación de conducirse con la “máxima buena fe” es fundamental para las relaciones entre cedente y reasegurador.</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Está más estrechamente alineado con la noción de que la relación de reaseguro es una sociedad, donde cada parte del contrato comparte el riesgo suscrito y reasegurado.</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La Cedente debe revelar todos los hechos </a:t>
            </a:r>
            <a:r>
              <a:rPr lang="es-ES" sz="1400" b="1" i="1" dirty="0">
                <a:solidFill>
                  <a:srgbClr val="FF8C00"/>
                </a:solidFill>
              </a:rPr>
              <a:t>materiales</a:t>
            </a:r>
            <a:r>
              <a:rPr lang="es-ES" sz="1400" dirty="0"/>
              <a:t> relativos al riesgo original, y el hecho de no hacerlo hace que el contrato de reaseguro sea nulo.</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En contratos automáticos, donde el reasegurador le otorga capacidad de suscripción a la cedente, es indispensable que dicha </a:t>
            </a:r>
            <a:r>
              <a:rPr lang="es-ES" sz="1400" b="1" i="1" dirty="0">
                <a:solidFill>
                  <a:srgbClr val="FF8C00"/>
                </a:solidFill>
              </a:rPr>
              <a:t>suscripción</a:t>
            </a:r>
            <a:r>
              <a:rPr lang="es-ES" sz="1400" dirty="0"/>
              <a:t> se realice de manera </a:t>
            </a:r>
            <a:r>
              <a:rPr lang="es-ES" sz="1400" b="1" i="1" dirty="0">
                <a:solidFill>
                  <a:srgbClr val="FF8C00"/>
                </a:solidFill>
              </a:rPr>
              <a:t>profesional, razonable y conforme a la práctica general</a:t>
            </a:r>
            <a:r>
              <a:rPr lang="es-ES" sz="1400" dirty="0"/>
              <a:t>.</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La obligación de conducirse con la “máxima buena fe” va más allá de la obligación de revelar información pues práctica sirve para expandir la relación entre el cedente y el reasegurador. En la medida que el reasegurador “confía” en la suscripción y manejo de siniestros de la cedente, los contratos tienen mas capacidad y menos restricciones.</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endParaRPr lang="es-ES" sz="1400" dirty="0"/>
          </a:p>
          <a:p>
            <a:pPr algn="just"/>
            <a:endParaRPr lang="es-ES" sz="1400" dirty="0"/>
          </a:p>
        </p:txBody>
      </p:sp>
      <p:sp>
        <p:nvSpPr>
          <p:cNvPr id="6" name="Rectangle 5"/>
          <p:cNvSpPr/>
          <p:nvPr/>
        </p:nvSpPr>
        <p:spPr>
          <a:xfrm>
            <a:off x="7976212" y="1"/>
            <a:ext cx="4260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7" name="Rectangle 6"/>
          <p:cNvSpPr/>
          <p:nvPr/>
        </p:nvSpPr>
        <p:spPr>
          <a:xfrm>
            <a:off x="8383836" y="2132271"/>
            <a:ext cx="3302816" cy="2501198"/>
          </a:xfrm>
          <a:prstGeom prst="rect">
            <a:avLst/>
          </a:prstGeom>
        </p:spPr>
        <p:txBody>
          <a:bodyPr wrap="square">
            <a:spAutoFit/>
          </a:bodyPr>
          <a:lstStyle/>
          <a:p>
            <a:pPr marL="285750" indent="-285750" algn="just">
              <a:lnSpc>
                <a:spcPts val="1700"/>
              </a:lnSpc>
              <a:spcAft>
                <a:spcPct val="5000"/>
              </a:spcAft>
              <a:buFont typeface="Arial" panose="020B0604020202020204" pitchFamily="34" charset="0"/>
              <a:buChar char="•"/>
            </a:pPr>
            <a:r>
              <a:rPr lang="es-ES" sz="1400" b="1" kern="0" dirty="0">
                <a:solidFill>
                  <a:schemeClr val="accent1"/>
                </a:solidFill>
              </a:rPr>
              <a:t>Hecho material</a:t>
            </a:r>
            <a:r>
              <a:rPr lang="es-ES" sz="1400" kern="0" dirty="0">
                <a:solidFill>
                  <a:schemeClr val="accent1"/>
                </a:solidFill>
              </a:rPr>
              <a:t> para el reasegurador significa que: de haber estado en conocimiento del hecho había impedido que  reasegurador celebrara el contrato de reaseguro o habría llevado al reasegurador a cambiar las condiciones o solicitar una prima de reaseguro más alta. Es decir una </a:t>
            </a:r>
            <a:r>
              <a:rPr lang="es-ES" sz="1400" b="1" kern="0" dirty="0">
                <a:solidFill>
                  <a:schemeClr val="accent1"/>
                </a:solidFill>
              </a:rPr>
              <a:t>agravación esencial del riesgo</a:t>
            </a:r>
            <a:r>
              <a:rPr lang="es-ES" sz="1400" kern="0" dirty="0">
                <a:solidFill>
                  <a:schemeClr val="accent1"/>
                </a:solidFill>
              </a:rPr>
              <a:t>.</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p:txBody>
      </p:sp>
      <p:sp>
        <p:nvSpPr>
          <p:cNvPr id="4" name="TextBox 3"/>
          <p:cNvSpPr txBox="1"/>
          <p:nvPr/>
        </p:nvSpPr>
        <p:spPr>
          <a:xfrm>
            <a:off x="605929" y="5685305"/>
            <a:ext cx="7110716" cy="307777"/>
          </a:xfrm>
          <a:prstGeom prst="rect">
            <a:avLst/>
          </a:prstGeom>
          <a:noFill/>
        </p:spPr>
        <p:txBody>
          <a:bodyPr wrap="square" lIns="0" tIns="0" rIns="0" bIns="0" rtlCol="0">
            <a:spAutoFit/>
          </a:bodyPr>
          <a:lstStyle/>
          <a:p>
            <a:r>
              <a:rPr lang="es-MX" sz="1000" dirty="0"/>
              <a:t>Fuente: https://www.irmi.com/articles/expert-commentary/the-reinsurance-relationship#:~:text=What%20Is%20the%20Duty%20of,about%20the%20risk%20being%20reinsured.</a:t>
            </a:r>
          </a:p>
        </p:txBody>
      </p:sp>
    </p:spTree>
    <p:extLst>
      <p:ext uri="{BB962C8B-B14F-4D97-AF65-F5344CB8AC3E}">
        <p14:creationId xmlns:p14="http://schemas.microsoft.com/office/powerpoint/2010/main" val="205862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Causa Próxima</a:t>
            </a:r>
          </a:p>
        </p:txBody>
      </p:sp>
      <p:sp>
        <p:nvSpPr>
          <p:cNvPr id="103" name="Text Placeholder 4"/>
          <p:cNvSpPr>
            <a:spLocks noGrp="1"/>
          </p:cNvSpPr>
          <p:nvPr>
            <p:ph type="body" sz="half" idx="2"/>
          </p:nvPr>
        </p:nvSpPr>
        <p:spPr>
          <a:xfrm>
            <a:off x="485776" y="806807"/>
            <a:ext cx="11223624" cy="318476"/>
          </a:xfrm>
          <a:ln>
            <a:noFill/>
          </a:ln>
        </p:spPr>
        <p:txBody>
          <a:bodyPr/>
          <a:lstStyle/>
          <a:p>
            <a:r>
              <a:rPr lang="es-ES" i="1" dirty="0" err="1">
                <a:solidFill>
                  <a:srgbClr val="FF8C00"/>
                </a:solidFill>
              </a:rPr>
              <a:t>proxima</a:t>
            </a:r>
            <a:r>
              <a:rPr lang="es-ES" i="1" dirty="0">
                <a:solidFill>
                  <a:srgbClr val="FF8C00"/>
                </a:solidFill>
              </a:rPr>
              <a:t> causa</a:t>
            </a:r>
            <a:endParaRPr lang="en-US" dirty="0"/>
          </a:p>
        </p:txBody>
      </p:sp>
      <p:sp>
        <p:nvSpPr>
          <p:cNvPr id="2" name="TextBox 1">
            <a:extLst>
              <a:ext uri="{FF2B5EF4-FFF2-40B4-BE49-F238E27FC236}">
                <a16:creationId xmlns:a16="http://schemas.microsoft.com/office/drawing/2014/main" id="{D15BEEEA-BB74-432D-B9E2-BB95B80E99DD}"/>
              </a:ext>
            </a:extLst>
          </p:cNvPr>
          <p:cNvSpPr txBox="1"/>
          <p:nvPr/>
        </p:nvSpPr>
        <p:spPr>
          <a:xfrm>
            <a:off x="101222" y="1196560"/>
            <a:ext cx="7097486" cy="2154436"/>
          </a:xfrm>
          <a:prstGeom prst="rect">
            <a:avLst/>
          </a:prstGeom>
          <a:noFill/>
        </p:spPr>
        <p:txBody>
          <a:bodyPr wrap="square" lIns="0" tIns="0" rIns="0" bIns="0" rtlCol="0">
            <a:spAutoFit/>
          </a:bodyPr>
          <a:lstStyle/>
          <a:p>
            <a:pPr algn="just"/>
            <a:r>
              <a:rPr lang="es-ES" sz="1400" dirty="0"/>
              <a:t>Las Pólizas de Daños estipulan que cubren pérdidas “causadas por” o “causadas directa o indirectamente por” un riesgo cubierto. Usualmente, no se define el concepto de causa dejándolo a interpretación de los jueces. </a:t>
            </a:r>
          </a:p>
          <a:p>
            <a:pPr algn="just"/>
            <a:endParaRPr lang="es-ES" sz="1400" dirty="0"/>
          </a:p>
          <a:p>
            <a:pPr algn="just"/>
            <a:r>
              <a:rPr lang="es-ES" sz="1400" dirty="0"/>
              <a:t>Históricamente se ha tratado el tema bajo dos enfoques:</a:t>
            </a:r>
          </a:p>
          <a:p>
            <a:pPr algn="just"/>
            <a:endParaRPr lang="es-ES" sz="1400" dirty="0"/>
          </a:p>
          <a:p>
            <a:pPr marL="285750" indent="-285750" algn="just">
              <a:buFont typeface="Arial" panose="020B0604020202020204" pitchFamily="34" charset="0"/>
              <a:buChar char="•"/>
            </a:pPr>
            <a:r>
              <a:rPr lang="es-ES" sz="1400" dirty="0"/>
              <a:t>El de Francis Bacon que pone el enfoque en la causa inmediata.</a:t>
            </a:r>
          </a:p>
          <a:p>
            <a:pPr marL="285750" indent="-285750" algn="just">
              <a:buFont typeface="Arial" panose="020B0604020202020204" pitchFamily="34" charset="0"/>
              <a:buChar char="•"/>
            </a:pPr>
            <a:r>
              <a:rPr lang="es-ES" sz="1400" dirty="0"/>
              <a:t>El de Isaac Newton que pone el enfoque en la causa próxima eficiente.</a:t>
            </a:r>
          </a:p>
          <a:p>
            <a:pPr marL="285750" indent="-285750" algn="just">
              <a:buFont typeface="Arial" panose="020B0604020202020204" pitchFamily="34" charset="0"/>
              <a:buChar char="•"/>
            </a:pPr>
            <a:endParaRPr lang="es-ES" sz="1400" dirty="0"/>
          </a:p>
          <a:p>
            <a:pPr algn="just"/>
            <a:endParaRPr lang="es-ES" sz="1400" dirty="0"/>
          </a:p>
        </p:txBody>
      </p:sp>
      <p:sp>
        <p:nvSpPr>
          <p:cNvPr id="6" name="Rectangle 5"/>
          <p:cNvSpPr/>
          <p:nvPr/>
        </p:nvSpPr>
        <p:spPr>
          <a:xfrm>
            <a:off x="7976212" y="1"/>
            <a:ext cx="4260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7" name="Rectangle 6"/>
          <p:cNvSpPr/>
          <p:nvPr/>
        </p:nvSpPr>
        <p:spPr>
          <a:xfrm>
            <a:off x="8454954" y="1196560"/>
            <a:ext cx="3302816" cy="5389168"/>
          </a:xfrm>
          <a:prstGeom prst="rect">
            <a:avLst/>
          </a:prstGeom>
        </p:spPr>
        <p:txBody>
          <a:bodyPr wrap="square">
            <a:spAutoFit/>
          </a:bodyPr>
          <a:lstStyle/>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El patrón de causalidad de Bacon fue utilizado en las cortes anglosajonas en el siglo XIX.</a:t>
            </a: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Durante el siglo XX las discusiones en las sobre las cadenas de eventos que llevan al siniestro han desaparecido, y la jurisprudencia establecida sigue el Patrón de la Causa Próxima de Newton.</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Las complicaciones en los siniestros de pólizas a riesgos nombrados subsisten: pólizas que cubren inundación pero no huracán, en México las pólizas que cubren Terremoto excluyen Tsunami.</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La negligencia es un problema para la cobertura de Incendio. Una parte sustancial de los siniestros tiene su causa próxima eficiente en la negligencia de las personas.</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30850696"/>
              </p:ext>
            </p:extLst>
          </p:nvPr>
        </p:nvGraphicFramePr>
        <p:xfrm>
          <a:off x="87992" y="3067284"/>
          <a:ext cx="7835901" cy="3009900"/>
        </p:xfrm>
        <a:graphic>
          <a:graphicData uri="http://schemas.openxmlformats.org/drawingml/2006/table">
            <a:tbl>
              <a:tblPr/>
              <a:tblGrid>
                <a:gridCol w="686356">
                  <a:extLst>
                    <a:ext uri="{9D8B030D-6E8A-4147-A177-3AD203B41FA5}">
                      <a16:colId xmlns:a16="http://schemas.microsoft.com/office/drawing/2014/main" val="2111996626"/>
                    </a:ext>
                  </a:extLst>
                </a:gridCol>
                <a:gridCol w="1042245">
                  <a:extLst>
                    <a:ext uri="{9D8B030D-6E8A-4147-A177-3AD203B41FA5}">
                      <a16:colId xmlns:a16="http://schemas.microsoft.com/office/drawing/2014/main" val="3320548043"/>
                    </a:ext>
                  </a:extLst>
                </a:gridCol>
                <a:gridCol w="1042245">
                  <a:extLst>
                    <a:ext uri="{9D8B030D-6E8A-4147-A177-3AD203B41FA5}">
                      <a16:colId xmlns:a16="http://schemas.microsoft.com/office/drawing/2014/main" val="1318418355"/>
                    </a:ext>
                  </a:extLst>
                </a:gridCol>
                <a:gridCol w="1039067">
                  <a:extLst>
                    <a:ext uri="{9D8B030D-6E8A-4147-A177-3AD203B41FA5}">
                      <a16:colId xmlns:a16="http://schemas.microsoft.com/office/drawing/2014/main" val="3034546942"/>
                    </a:ext>
                  </a:extLst>
                </a:gridCol>
                <a:gridCol w="216075">
                  <a:extLst>
                    <a:ext uri="{9D8B030D-6E8A-4147-A177-3AD203B41FA5}">
                      <a16:colId xmlns:a16="http://schemas.microsoft.com/office/drawing/2014/main" val="788403732"/>
                    </a:ext>
                  </a:extLst>
                </a:gridCol>
                <a:gridCol w="686356">
                  <a:extLst>
                    <a:ext uri="{9D8B030D-6E8A-4147-A177-3AD203B41FA5}">
                      <a16:colId xmlns:a16="http://schemas.microsoft.com/office/drawing/2014/main" val="725802328"/>
                    </a:ext>
                  </a:extLst>
                </a:gridCol>
                <a:gridCol w="1042245">
                  <a:extLst>
                    <a:ext uri="{9D8B030D-6E8A-4147-A177-3AD203B41FA5}">
                      <a16:colId xmlns:a16="http://schemas.microsoft.com/office/drawing/2014/main" val="1796660684"/>
                    </a:ext>
                  </a:extLst>
                </a:gridCol>
                <a:gridCol w="1042245">
                  <a:extLst>
                    <a:ext uri="{9D8B030D-6E8A-4147-A177-3AD203B41FA5}">
                      <a16:colId xmlns:a16="http://schemas.microsoft.com/office/drawing/2014/main" val="1934403681"/>
                    </a:ext>
                  </a:extLst>
                </a:gridCol>
                <a:gridCol w="1039067">
                  <a:extLst>
                    <a:ext uri="{9D8B030D-6E8A-4147-A177-3AD203B41FA5}">
                      <a16:colId xmlns:a16="http://schemas.microsoft.com/office/drawing/2014/main" val="426152495"/>
                    </a:ext>
                  </a:extLst>
                </a:gridCol>
              </a:tblGrid>
              <a:tr h="619125">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1400" b="1" i="0" u="none" strike="noStrike">
                          <a:solidFill>
                            <a:srgbClr val="002C77"/>
                          </a:solidFill>
                          <a:effectLst/>
                          <a:latin typeface="Arial" panose="020B0604020202020204" pitchFamily="34" charset="0"/>
                        </a:rPr>
                        <a:t>Patrón de Causa Próxima de </a:t>
                      </a:r>
                      <a:br>
                        <a:rPr lang="en-US" sz="1400" b="1" i="0" u="none" strike="noStrike">
                          <a:solidFill>
                            <a:srgbClr val="002C77"/>
                          </a:solidFill>
                          <a:effectLst/>
                          <a:latin typeface="Arial" panose="020B0604020202020204" pitchFamily="34" charset="0"/>
                        </a:rPr>
                      </a:br>
                      <a:r>
                        <a:rPr lang="en-US" sz="1400" b="1" i="0" u="none" strike="noStrike">
                          <a:solidFill>
                            <a:srgbClr val="002C77"/>
                          </a:solidFill>
                          <a:effectLst/>
                          <a:latin typeface="Arial" panose="020B0604020202020204" pitchFamily="34" charset="0"/>
                        </a:rPr>
                        <a:t>Bacon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a:txBody>
                    <a:bodyPr/>
                    <a:lstStyle/>
                    <a:p>
                      <a:pPr algn="l" fontAlgn="ctr"/>
                      <a:endParaRPr lang="en-US" sz="1100" b="0" i="0" u="none" strike="noStrike">
                        <a:solidFill>
                          <a:srgbClr val="20202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1100" b="0" i="0" u="none" strike="noStrike">
                        <a:solidFill>
                          <a:srgbClr val="20202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1400" b="1" i="0" u="none" strike="noStrike">
                          <a:solidFill>
                            <a:srgbClr val="002C77"/>
                          </a:solidFill>
                          <a:effectLst/>
                          <a:latin typeface="Arial" panose="020B0604020202020204" pitchFamily="34" charset="0"/>
                        </a:rPr>
                        <a:t>Patrón de Causa Próxima de </a:t>
                      </a:r>
                      <a:br>
                        <a:rPr lang="en-US" sz="1400" b="1" i="0" u="none" strike="noStrike">
                          <a:solidFill>
                            <a:srgbClr val="002C77"/>
                          </a:solidFill>
                          <a:effectLst/>
                          <a:latin typeface="Arial" panose="020B0604020202020204" pitchFamily="34" charset="0"/>
                        </a:rPr>
                      </a:br>
                      <a:r>
                        <a:rPr lang="en-US" sz="1400" b="1" i="0" u="none" strike="noStrike">
                          <a:solidFill>
                            <a:srgbClr val="002C77"/>
                          </a:solidFill>
                          <a:effectLst/>
                          <a:latin typeface="Arial" panose="020B0604020202020204" pitchFamily="34" charset="0"/>
                        </a:rPr>
                        <a:t>Newton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94867490"/>
                  </a:ext>
                </a:extLst>
              </a:tr>
              <a:tr h="180975">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20202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r>
                        <a:rPr lang="en-US" sz="1100" b="0" i="0" u="none" strike="noStrike">
                          <a:solidFill>
                            <a:srgbClr val="20202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20202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r>
                        <a:rPr lang="en-US" sz="1100" b="0" i="0" u="none" strike="noStrike">
                          <a:solidFill>
                            <a:srgbClr val="20202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0320167"/>
                  </a:ext>
                </a:extLst>
              </a:tr>
              <a:tr h="381000">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Arial" panose="020B0604020202020204" pitchFamily="34" charset="0"/>
                        </a:rPr>
                        <a:t>Casua </a:t>
                      </a:r>
                      <a:br>
                        <a:rPr lang="en-US" sz="1100" b="1" i="0" u="none" strike="noStrike">
                          <a:solidFill>
                            <a:srgbClr val="FFFFFF"/>
                          </a:solidFill>
                          <a:effectLst/>
                          <a:latin typeface="Arial" panose="020B0604020202020204" pitchFamily="34" charset="0"/>
                        </a:rPr>
                      </a:br>
                      <a:r>
                        <a:rPr lang="en-US" sz="1100" b="1" i="0" u="none" strike="noStrike">
                          <a:solidFill>
                            <a:srgbClr val="FFFFFF"/>
                          </a:solidFill>
                          <a:effectLst/>
                          <a:latin typeface="Arial" panose="020B0604020202020204" pitchFamily="34" charset="0"/>
                        </a:rPr>
                        <a:t>Origen</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C77"/>
                    </a:solidFill>
                  </a:tcPr>
                </a:tc>
                <a:tc>
                  <a:txBody>
                    <a:bodyPr/>
                    <a:lstStyle/>
                    <a:p>
                      <a:pPr algn="ctr" fontAlgn="ctr"/>
                      <a:r>
                        <a:rPr lang="en-US" sz="1100" b="1" i="0" u="none" strike="noStrike">
                          <a:solidFill>
                            <a:srgbClr val="FFFFFF"/>
                          </a:solidFill>
                          <a:effectLst/>
                          <a:latin typeface="Arial" panose="020B0604020202020204" pitchFamily="34" charset="0"/>
                        </a:rPr>
                        <a:t>Causa del Siniestro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C77"/>
                    </a:solidFill>
                  </a:tcPr>
                </a:tc>
                <a:tc>
                  <a:txBody>
                    <a:bodyPr/>
                    <a:lstStyle/>
                    <a:p>
                      <a:pPr algn="ctr" fontAlgn="ctr"/>
                      <a:r>
                        <a:rPr lang="en-US" sz="1100" b="1" i="0" u="none" strike="noStrike">
                          <a:solidFill>
                            <a:srgbClr val="FFFFFF"/>
                          </a:solidFill>
                          <a:effectLst/>
                          <a:latin typeface="Arial" panose="020B0604020202020204" pitchFamily="34" charset="0"/>
                        </a:rPr>
                        <a:t>Siniestro</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C77"/>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Arial" panose="020B0604020202020204" pitchFamily="34" charset="0"/>
                        </a:rPr>
                        <a:t>Casua </a:t>
                      </a:r>
                      <a:br>
                        <a:rPr lang="en-US" sz="1100" b="1" i="0" u="none" strike="noStrike">
                          <a:solidFill>
                            <a:srgbClr val="FFFFFF"/>
                          </a:solidFill>
                          <a:effectLst/>
                          <a:latin typeface="Arial" panose="020B0604020202020204" pitchFamily="34" charset="0"/>
                        </a:rPr>
                      </a:br>
                      <a:r>
                        <a:rPr lang="en-US" sz="1100" b="1" i="0" u="none" strike="noStrike">
                          <a:solidFill>
                            <a:srgbClr val="FFFFFF"/>
                          </a:solidFill>
                          <a:effectLst/>
                          <a:latin typeface="Arial" panose="020B0604020202020204" pitchFamily="34" charset="0"/>
                        </a:rPr>
                        <a:t>Origen</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C77"/>
                    </a:solidFill>
                  </a:tcPr>
                </a:tc>
                <a:tc>
                  <a:txBody>
                    <a:bodyPr/>
                    <a:lstStyle/>
                    <a:p>
                      <a:pPr algn="ctr" fontAlgn="ctr"/>
                      <a:r>
                        <a:rPr lang="en-US" sz="1100" b="1" i="0" u="none" strike="noStrike">
                          <a:solidFill>
                            <a:srgbClr val="FFFFFF"/>
                          </a:solidFill>
                          <a:effectLst/>
                          <a:latin typeface="Arial" panose="020B0604020202020204" pitchFamily="34" charset="0"/>
                        </a:rPr>
                        <a:t>Causa del Siniestro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2C77"/>
                    </a:solidFill>
                  </a:tcPr>
                </a:tc>
                <a:tc>
                  <a:txBody>
                    <a:bodyPr/>
                    <a:lstStyle/>
                    <a:p>
                      <a:pPr algn="ctr" fontAlgn="b"/>
                      <a:r>
                        <a:rPr lang="en-US" sz="1100" b="1" i="0" u="none" strike="noStrike">
                          <a:solidFill>
                            <a:srgbClr val="FFFFFF"/>
                          </a:solidFill>
                          <a:effectLst/>
                          <a:latin typeface="Arial" panose="020B0604020202020204" pitchFamily="34" charset="0"/>
                        </a:rPr>
                        <a:t>Siniestro</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C77"/>
                    </a:solidFill>
                  </a:tcPr>
                </a:tc>
                <a:extLst>
                  <a:ext uri="{0D108BD9-81ED-4DB2-BD59-A6C34878D82A}">
                    <a16:rowId xmlns:a16="http://schemas.microsoft.com/office/drawing/2014/main" val="2973702221"/>
                  </a:ext>
                </a:extLst>
              </a:tr>
              <a:tr h="228600">
                <a:tc>
                  <a:txBody>
                    <a:bodyPr/>
                    <a:lstStyle/>
                    <a:p>
                      <a:pPr algn="l" fontAlgn="b"/>
                      <a:r>
                        <a:rPr lang="en-US" sz="1100" b="1" i="0" u="none" strike="noStrike">
                          <a:solidFill>
                            <a:srgbClr val="565656"/>
                          </a:solidFill>
                          <a:effectLst/>
                          <a:latin typeface="Arial" panose="020B0604020202020204" pitchFamily="34" charset="0"/>
                        </a:rPr>
                        <a:t>Caso #1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No 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No 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43523858"/>
                  </a:ext>
                </a:extLst>
              </a:tr>
              <a:tr h="228600">
                <a:tc>
                  <a:txBody>
                    <a:bodyPr/>
                    <a:lstStyle/>
                    <a:p>
                      <a:pPr algn="l" fontAlgn="b"/>
                      <a:r>
                        <a:rPr lang="en-US" sz="1100" b="1" i="0" u="none" strike="noStrike">
                          <a:solidFill>
                            <a:srgbClr val="565656"/>
                          </a:solidFill>
                          <a:effectLst/>
                          <a:latin typeface="Arial" panose="020B0604020202020204" pitchFamily="34" charset="0"/>
                        </a:rPr>
                        <a:t>Caso #2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1923405"/>
                  </a:ext>
                </a:extLst>
              </a:tr>
              <a:tr h="228600">
                <a:tc>
                  <a:txBody>
                    <a:bodyPr/>
                    <a:lstStyle/>
                    <a:p>
                      <a:pPr algn="l" fontAlgn="b"/>
                      <a:r>
                        <a:rPr lang="en-US" sz="1100" b="1" i="0" u="none" strike="noStrike">
                          <a:solidFill>
                            <a:srgbClr val="565656"/>
                          </a:solidFill>
                          <a:effectLst/>
                          <a:latin typeface="Arial" panose="020B0604020202020204" pitchFamily="34" charset="0"/>
                        </a:rPr>
                        <a:t>Caso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No 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A5A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No 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A5A00"/>
                      </a:solidFill>
                      <a:prstDash val="solid"/>
                      <a:round/>
                      <a:headEnd type="none" w="med" len="med"/>
                      <a:tailEnd type="none" w="med" len="med"/>
                    </a:lnB>
                    <a:solidFill>
                      <a:srgbClr val="F2F2F2"/>
                    </a:solidFill>
                  </a:tcPr>
                </a:tc>
                <a:extLst>
                  <a:ext uri="{0D108BD9-81ED-4DB2-BD59-A6C34878D82A}">
                    <a16:rowId xmlns:a16="http://schemas.microsoft.com/office/drawing/2014/main" val="202054096"/>
                  </a:ext>
                </a:extLst>
              </a:tr>
              <a:tr h="228600">
                <a:tc>
                  <a:txBody>
                    <a:bodyPr/>
                    <a:lstStyle/>
                    <a:p>
                      <a:pPr algn="l" fontAlgn="b"/>
                      <a:r>
                        <a:rPr lang="en-US" sz="1100" b="1" i="0" u="none" strike="noStrike">
                          <a:solidFill>
                            <a:srgbClr val="565656"/>
                          </a:solidFill>
                          <a:effectLst/>
                          <a:latin typeface="Arial" panose="020B0604020202020204" pitchFamily="34" charset="0"/>
                        </a:rPr>
                        <a:t>Caso #4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No 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7A5A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Excluido</a:t>
                      </a:r>
                    </a:p>
                  </a:txBody>
                  <a:tcPr marL="228600" marR="9525" marT="9525" marB="0" anchor="b">
                    <a:lnL w="6350" cap="flat" cmpd="sng" algn="ctr">
                      <a:solidFill>
                        <a:srgbClr val="7A5A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7A5A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75"/>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No 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7A5A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202020"/>
                          </a:solidFill>
                          <a:effectLst/>
                          <a:latin typeface="Arial" panose="020B0604020202020204" pitchFamily="34" charset="0"/>
                        </a:rPr>
                        <a:t>Excluido</a:t>
                      </a:r>
                    </a:p>
                  </a:txBody>
                  <a:tcPr marL="228600" marR="9525" marT="9525" marB="0" anchor="b">
                    <a:lnL w="6350" cap="flat" cmpd="sng" algn="ctr">
                      <a:solidFill>
                        <a:srgbClr val="7A5A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7A5A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75"/>
                    </a:solidFill>
                  </a:tcPr>
                </a:tc>
                <a:extLst>
                  <a:ext uri="{0D108BD9-81ED-4DB2-BD59-A6C34878D82A}">
                    <a16:rowId xmlns:a16="http://schemas.microsoft.com/office/drawing/2014/main" val="1762100875"/>
                  </a:ext>
                </a:extLst>
              </a:tr>
              <a:tr h="228600">
                <a:tc>
                  <a:txBody>
                    <a:bodyPr/>
                    <a:lstStyle/>
                    <a:p>
                      <a:pPr algn="l" fontAlgn="b"/>
                      <a:r>
                        <a:rPr lang="en-US" sz="1100" b="1" i="0" u="none" strike="noStrike">
                          <a:solidFill>
                            <a:srgbClr val="565656"/>
                          </a:solidFill>
                          <a:effectLst/>
                          <a:latin typeface="Arial" panose="020B0604020202020204" pitchFamily="34" charset="0"/>
                        </a:rPr>
                        <a:t>Caso #5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4538238"/>
                  </a:ext>
                </a:extLst>
              </a:tr>
              <a:tr h="228600">
                <a:tc>
                  <a:txBody>
                    <a:bodyPr/>
                    <a:lstStyle/>
                    <a:p>
                      <a:pPr algn="l" fontAlgn="b"/>
                      <a:r>
                        <a:rPr lang="en-US" sz="1100" b="1" i="0" u="none" strike="noStrike">
                          <a:solidFill>
                            <a:srgbClr val="565656"/>
                          </a:solidFill>
                          <a:effectLst/>
                          <a:latin typeface="Arial" panose="020B0604020202020204" pitchFamily="34" charset="0"/>
                        </a:rPr>
                        <a:t>Caso #6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98929917"/>
                  </a:ext>
                </a:extLst>
              </a:tr>
              <a:tr h="228600">
                <a:tc>
                  <a:txBody>
                    <a:bodyPr/>
                    <a:lstStyle/>
                    <a:p>
                      <a:pPr algn="l" fontAlgn="b"/>
                      <a:r>
                        <a:rPr lang="en-US" sz="1100" b="1" i="0" u="none" strike="noStrike">
                          <a:solidFill>
                            <a:srgbClr val="565656"/>
                          </a:solidFill>
                          <a:effectLst/>
                          <a:latin typeface="Arial" panose="020B0604020202020204" pitchFamily="34" charset="0"/>
                        </a:rPr>
                        <a:t>Caso #7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Excluida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31712485"/>
                  </a:ext>
                </a:extLst>
              </a:tr>
              <a:tr h="228600">
                <a:tc>
                  <a:txBody>
                    <a:bodyPr/>
                    <a:lstStyle/>
                    <a:p>
                      <a:pPr algn="l" fontAlgn="b"/>
                      <a:r>
                        <a:rPr lang="en-US" sz="1100" b="1" i="0" u="none" strike="noStrike">
                          <a:solidFill>
                            <a:srgbClr val="565656"/>
                          </a:solidFill>
                          <a:effectLst/>
                          <a:latin typeface="Arial" panose="020B0604020202020204" pitchFamily="34" charset="0"/>
                        </a:rPr>
                        <a:t>Caso #8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565656"/>
                          </a:solidFill>
                          <a:effectLst/>
                          <a:latin typeface="Arial" panose="020B0604020202020204" pitchFamily="34" charset="0"/>
                        </a:rPr>
                        <a:t>No 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FD5"/>
                    </a:solidFill>
                  </a:tcPr>
                </a:tc>
                <a:tc>
                  <a:txBody>
                    <a:bodyPr/>
                    <a:lstStyle/>
                    <a:p>
                      <a:pPr algn="l" fontAlgn="b"/>
                      <a:r>
                        <a:rPr lang="en-US" sz="1100" b="1" i="0" u="none" strike="noStrike">
                          <a:solidFill>
                            <a:srgbClr val="202020"/>
                          </a:solidFill>
                          <a:effectLst/>
                          <a:latin typeface="Arial" panose="020B0604020202020204" pitchFamily="34" charset="0"/>
                        </a:rPr>
                        <a:t>Cubierto</a:t>
                      </a: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20202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rgbClr val="565656"/>
                          </a:solidFill>
                          <a:effectLst/>
                          <a:latin typeface="Arial" panose="020B0604020202020204" pitchFamily="34" charset="0"/>
                        </a:rPr>
                        <a:t>Caso #8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02020"/>
                          </a:solidFill>
                          <a:effectLst/>
                          <a:latin typeface="Arial" panose="020B0604020202020204" pitchFamily="34" charset="0"/>
                        </a:rPr>
                        <a:t>Cubierta</a:t>
                      </a:r>
                    </a:p>
                  </a:txBody>
                  <a:tcPr marL="1143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FD5"/>
                    </a:solidFill>
                  </a:tcPr>
                </a:tc>
                <a:tc>
                  <a:txBody>
                    <a:bodyPr/>
                    <a:lstStyle/>
                    <a:p>
                      <a:pPr algn="l" fontAlgn="ctr"/>
                      <a:r>
                        <a:rPr lang="en-US" sz="1100" b="1" i="0" u="none" strike="noStrike">
                          <a:solidFill>
                            <a:srgbClr val="565656"/>
                          </a:solidFill>
                          <a:effectLst/>
                          <a:latin typeface="Arial" panose="020B0604020202020204" pitchFamily="34" charset="0"/>
                        </a:rPr>
                        <a:t>No Cubierta</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err="1">
                          <a:solidFill>
                            <a:srgbClr val="202020"/>
                          </a:solidFill>
                          <a:effectLst/>
                          <a:latin typeface="Arial" panose="020B0604020202020204" pitchFamily="34" charset="0"/>
                        </a:rPr>
                        <a:t>Cubierto</a:t>
                      </a:r>
                      <a:endParaRPr lang="en-US" sz="1100" b="1" i="0" u="none" strike="noStrike" dirty="0">
                        <a:solidFill>
                          <a:srgbClr val="202020"/>
                        </a:solidFill>
                        <a:effectLst/>
                        <a:latin typeface="Arial" panose="020B0604020202020204" pitchFamily="34" charset="0"/>
                      </a:endParaRPr>
                    </a:p>
                  </a:txBody>
                  <a:tcPr marL="228600"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52384491"/>
                  </a:ext>
                </a:extLst>
              </a:tr>
            </a:tbl>
          </a:graphicData>
        </a:graphic>
      </p:graphicFrame>
      <p:sp>
        <p:nvSpPr>
          <p:cNvPr id="12" name="TextBox 11"/>
          <p:cNvSpPr txBox="1"/>
          <p:nvPr/>
        </p:nvSpPr>
        <p:spPr>
          <a:xfrm>
            <a:off x="101222" y="6278685"/>
            <a:ext cx="7110716" cy="153888"/>
          </a:xfrm>
          <a:prstGeom prst="rect">
            <a:avLst/>
          </a:prstGeom>
          <a:noFill/>
        </p:spPr>
        <p:txBody>
          <a:bodyPr wrap="square" lIns="0" tIns="0" rIns="0" bIns="0" rtlCol="0">
            <a:spAutoFit/>
          </a:bodyPr>
          <a:lstStyle/>
          <a:p>
            <a:r>
              <a:rPr lang="es-MX" sz="1000" dirty="0"/>
              <a:t>Fuente: https://www.irmi.com/articles/expert-commentary/the-history-of-proximate-causation </a:t>
            </a:r>
          </a:p>
        </p:txBody>
      </p:sp>
    </p:spTree>
    <p:extLst>
      <p:ext uri="{BB962C8B-B14F-4D97-AF65-F5344CB8AC3E}">
        <p14:creationId xmlns:p14="http://schemas.microsoft.com/office/powerpoint/2010/main" val="232057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cs typeface="Arial"/>
              </a:rPr>
              <a:t>Reaseguro como sustituto de Capital</a:t>
            </a:r>
          </a:p>
        </p:txBody>
      </p:sp>
      <p:sp>
        <p:nvSpPr>
          <p:cNvPr id="2" name="TextBox 1">
            <a:extLst>
              <a:ext uri="{FF2B5EF4-FFF2-40B4-BE49-F238E27FC236}">
                <a16:creationId xmlns:a16="http://schemas.microsoft.com/office/drawing/2014/main" id="{D15BEEEA-BB74-432D-B9E2-BB95B80E99DD}"/>
              </a:ext>
            </a:extLst>
          </p:cNvPr>
          <p:cNvSpPr txBox="1"/>
          <p:nvPr/>
        </p:nvSpPr>
        <p:spPr>
          <a:xfrm>
            <a:off x="101222" y="1196560"/>
            <a:ext cx="7097486" cy="430887"/>
          </a:xfrm>
          <a:prstGeom prst="rect">
            <a:avLst/>
          </a:prstGeom>
          <a:noFill/>
        </p:spPr>
        <p:txBody>
          <a:bodyPr wrap="square" lIns="0" tIns="0" rIns="0" bIns="0" rtlCol="0">
            <a:spAutoFit/>
          </a:bodyPr>
          <a:lstStyle/>
          <a:p>
            <a:pPr marL="285750" indent="-285750" algn="just">
              <a:buFont typeface="Arial" panose="020B0604020202020204" pitchFamily="34" charset="0"/>
              <a:buChar char="•"/>
            </a:pPr>
            <a:endParaRPr lang="es-ES" sz="1400" dirty="0"/>
          </a:p>
          <a:p>
            <a:pPr algn="just"/>
            <a:endParaRPr lang="es-ES" sz="1400" dirty="0"/>
          </a:p>
        </p:txBody>
      </p:sp>
      <p:sp>
        <p:nvSpPr>
          <p:cNvPr id="6" name="Rectangle 5"/>
          <p:cNvSpPr/>
          <p:nvPr/>
        </p:nvSpPr>
        <p:spPr>
          <a:xfrm>
            <a:off x="7976212" y="1"/>
            <a:ext cx="4260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103" name="Text Placeholder 4"/>
          <p:cNvSpPr>
            <a:spLocks noGrp="1"/>
          </p:cNvSpPr>
          <p:nvPr>
            <p:ph type="body" sz="half" idx="2"/>
          </p:nvPr>
        </p:nvSpPr>
        <p:spPr>
          <a:xfrm>
            <a:off x="485776" y="806807"/>
            <a:ext cx="7490436" cy="318476"/>
          </a:xfrm>
          <a:ln>
            <a:noFill/>
          </a:ln>
        </p:spPr>
        <p:txBody>
          <a:bodyPr/>
          <a:lstStyle/>
          <a:p>
            <a:r>
              <a:rPr lang="es-ES" i="1" dirty="0">
                <a:solidFill>
                  <a:srgbClr val="FF8C00"/>
                </a:solidFill>
              </a:rPr>
              <a:t>Los contratos de reaseguro nos permiten suscribir mayores sumas aseguradas...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413061808"/>
              </p:ext>
            </p:extLst>
          </p:nvPr>
        </p:nvGraphicFramePr>
        <p:xfrm>
          <a:off x="282877" y="1973107"/>
          <a:ext cx="6734175" cy="3714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8454954" y="1819073"/>
            <a:ext cx="3302816" cy="4735142"/>
          </a:xfrm>
          <a:prstGeom prst="rect">
            <a:avLst/>
          </a:prstGeom>
        </p:spPr>
        <p:txBody>
          <a:bodyPr wrap="square">
            <a:spAutoFit/>
          </a:bodyPr>
          <a:lstStyle/>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La suscripción es un arte mucho más allá de aplicar una tarifa para poner un precio.</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El suscriptor debe enfocarse y pensar en los posibles escenarios de pérdida.</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Fundamental entender los contratos de reaseguro y cómo funcionan.</a:t>
            </a:r>
          </a:p>
          <a:p>
            <a:pPr marL="285750" indent="-285750" algn="just">
              <a:lnSpc>
                <a:spcPts val="1700"/>
              </a:lnSpc>
              <a:spcAft>
                <a:spcPct val="5000"/>
              </a:spcAft>
              <a:buFont typeface="Arial" panose="020B0604020202020204" pitchFamily="34" charset="0"/>
              <a:buChar char="•"/>
            </a:pPr>
            <a:endParaRPr lang="es-ES" sz="1400" kern="0" dirty="0">
              <a:solidFill>
                <a:schemeClr val="accent1"/>
              </a:solidFill>
            </a:endParaRPr>
          </a:p>
          <a:p>
            <a:pPr marL="285750" indent="-285750" algn="just">
              <a:lnSpc>
                <a:spcPts val="1700"/>
              </a:lnSpc>
              <a:spcAft>
                <a:spcPct val="5000"/>
              </a:spcAft>
              <a:buFont typeface="Arial" panose="020B0604020202020204" pitchFamily="34" charset="0"/>
              <a:buChar char="•"/>
            </a:pPr>
            <a:r>
              <a:rPr lang="es-ES" sz="1400" kern="0" dirty="0">
                <a:solidFill>
                  <a:schemeClr val="accent1"/>
                </a:solidFill>
              </a:rPr>
              <a:t>Recomendamos la lectura del manual de cálculo de la Pérdida Máxima Posible de SCOR </a:t>
            </a:r>
            <a:r>
              <a:rPr lang="es-ES" sz="1400" kern="0" dirty="0">
                <a:solidFill>
                  <a:srgbClr val="A32E00"/>
                </a:solidFill>
              </a:rPr>
              <a:t>“</a:t>
            </a:r>
            <a:r>
              <a:rPr lang="en-US" sz="1400" kern="0" dirty="0">
                <a:solidFill>
                  <a:srgbClr val="A32E00"/>
                </a:solidFill>
              </a:rPr>
              <a:t>Handbook | Maximum Possible Loss (MPL)” </a:t>
            </a:r>
            <a:r>
              <a:rPr lang="es-ES" sz="1400" kern="0" dirty="0">
                <a:solidFill>
                  <a:schemeClr val="accent1"/>
                </a:solidFill>
              </a:rPr>
              <a:t>disponible en:</a:t>
            </a:r>
            <a:br>
              <a:rPr lang="es-ES" sz="1400" kern="0" dirty="0">
                <a:solidFill>
                  <a:srgbClr val="A32E00"/>
                </a:solidFill>
              </a:rPr>
            </a:br>
            <a:br>
              <a:rPr lang="es-ES" sz="1400" kern="0" dirty="0">
                <a:solidFill>
                  <a:srgbClr val="A32E00"/>
                </a:solidFill>
              </a:rPr>
            </a:br>
            <a:r>
              <a:rPr lang="es-ES" sz="1400" kern="0" dirty="0">
                <a:solidFill>
                  <a:srgbClr val="A32E00"/>
                </a:solidFill>
              </a:rPr>
              <a:t>https://www.scor.com/en/expert-views/scor-handbooks-pc-risk-control-practice</a:t>
            </a:r>
          </a:p>
        </p:txBody>
      </p:sp>
      <p:sp>
        <p:nvSpPr>
          <p:cNvPr id="4" name="Up Arrow 3"/>
          <p:cNvSpPr/>
          <p:nvPr/>
        </p:nvSpPr>
        <p:spPr>
          <a:xfrm>
            <a:off x="7086720" y="4933950"/>
            <a:ext cx="187287" cy="254995"/>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solidFill>
            </a:endParaRPr>
          </a:p>
        </p:txBody>
      </p:sp>
      <p:sp>
        <p:nvSpPr>
          <p:cNvPr id="13" name="Up Arrow 12"/>
          <p:cNvSpPr/>
          <p:nvPr/>
        </p:nvSpPr>
        <p:spPr>
          <a:xfrm rot="10800000">
            <a:off x="7086718" y="3437335"/>
            <a:ext cx="187287" cy="254995"/>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solidFill>
            </a:endParaRPr>
          </a:p>
        </p:txBody>
      </p:sp>
      <p:grpSp>
        <p:nvGrpSpPr>
          <p:cNvPr id="14" name="Group 4"/>
          <p:cNvGrpSpPr>
            <a:grpSpLocks noChangeAspect="1"/>
          </p:cNvGrpSpPr>
          <p:nvPr/>
        </p:nvGrpSpPr>
        <p:grpSpPr bwMode="auto">
          <a:xfrm>
            <a:off x="6907575" y="4038918"/>
            <a:ext cx="545574" cy="548640"/>
            <a:chOff x="2935" y="2071"/>
            <a:chExt cx="178" cy="179"/>
          </a:xfrm>
          <a:solidFill>
            <a:schemeClr val="accent2"/>
          </a:solidFill>
        </p:grpSpPr>
        <p:sp>
          <p:nvSpPr>
            <p:cNvPr id="15" name="Freeform 5"/>
            <p:cNvSpPr>
              <a:spLocks noEditPoints="1"/>
            </p:cNvSpPr>
            <p:nvPr/>
          </p:nvSpPr>
          <p:spPr bwMode="auto">
            <a:xfrm>
              <a:off x="2935" y="2071"/>
              <a:ext cx="178"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 name="Freeform 6"/>
            <p:cNvSpPr>
              <a:spLocks/>
            </p:cNvSpPr>
            <p:nvPr/>
          </p:nvSpPr>
          <p:spPr bwMode="auto">
            <a:xfrm>
              <a:off x="3018" y="2105"/>
              <a:ext cx="11" cy="78"/>
            </a:xfrm>
            <a:custGeom>
              <a:avLst/>
              <a:gdLst>
                <a:gd name="T0" fmla="*/ 4 w 8"/>
                <a:gd name="T1" fmla="*/ 56 h 56"/>
                <a:gd name="T2" fmla="*/ 8 w 8"/>
                <a:gd name="T3" fmla="*/ 52 h 56"/>
                <a:gd name="T4" fmla="*/ 8 w 8"/>
                <a:gd name="T5" fmla="*/ 4 h 56"/>
                <a:gd name="T6" fmla="*/ 4 w 8"/>
                <a:gd name="T7" fmla="*/ 0 h 56"/>
                <a:gd name="T8" fmla="*/ 0 w 8"/>
                <a:gd name="T9" fmla="*/ 4 h 56"/>
                <a:gd name="T10" fmla="*/ 0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6" y="56"/>
                    <a:pt x="8" y="54"/>
                    <a:pt x="8" y="52"/>
                  </a:cubicBezTo>
                  <a:cubicBezTo>
                    <a:pt x="8" y="4"/>
                    <a:pt x="8" y="4"/>
                    <a:pt x="8" y="4"/>
                  </a:cubicBezTo>
                  <a:cubicBezTo>
                    <a:pt x="8" y="2"/>
                    <a:pt x="6" y="0"/>
                    <a:pt x="4" y="0"/>
                  </a:cubicBezTo>
                  <a:cubicBezTo>
                    <a:pt x="2" y="0"/>
                    <a:pt x="0" y="2"/>
                    <a:pt x="0" y="4"/>
                  </a:cubicBezTo>
                  <a:cubicBezTo>
                    <a:pt x="0" y="52"/>
                    <a:pt x="0" y="52"/>
                    <a:pt x="0" y="52"/>
                  </a:cubicBezTo>
                  <a:cubicBezTo>
                    <a:pt x="0" y="54"/>
                    <a:pt x="2" y="56"/>
                    <a:pt x="4" y="56"/>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 name="Oval 7"/>
            <p:cNvSpPr>
              <a:spLocks noChangeArrowheads="1"/>
            </p:cNvSpPr>
            <p:nvPr/>
          </p:nvSpPr>
          <p:spPr bwMode="auto">
            <a:xfrm>
              <a:off x="3015" y="2200"/>
              <a:ext cx="17" cy="1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51381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Punto de </a:t>
            </a:r>
            <a:r>
              <a:rPr lang="en-GB" dirty="0" err="1"/>
              <a:t>partida</a:t>
            </a:r>
            <a:r>
              <a:rPr lang="en-GB" dirty="0"/>
              <a:t>: </a:t>
            </a:r>
            <a:br>
              <a:rPr lang="en-GB" dirty="0"/>
            </a:br>
            <a:r>
              <a:rPr lang="en-GB" dirty="0" err="1"/>
              <a:t>Tipos</a:t>
            </a:r>
            <a:r>
              <a:rPr lang="en-GB" dirty="0"/>
              <a:t> de </a:t>
            </a:r>
            <a:r>
              <a:rPr lang="en-GB" dirty="0" err="1"/>
              <a:t>Reaseguro</a:t>
            </a:r>
            <a:r>
              <a:rPr lang="en-GB" dirty="0"/>
              <a:t> XL</a:t>
            </a:r>
          </a:p>
        </p:txBody>
      </p:sp>
      <p:sp>
        <p:nvSpPr>
          <p:cNvPr id="3" name="Text Placeholder 2"/>
          <p:cNvSpPr>
            <a:spLocks noGrp="1"/>
          </p:cNvSpPr>
          <p:nvPr>
            <p:ph type="body" idx="1"/>
          </p:nvPr>
        </p:nvSpPr>
        <p:spPr/>
        <p:txBody>
          <a:bodyPr/>
          <a:lstStyle/>
          <a:p>
            <a:r>
              <a:rPr lang="en-GB" dirty="0"/>
              <a:t>2</a:t>
            </a:r>
          </a:p>
        </p:txBody>
      </p:sp>
    </p:spTree>
    <p:extLst>
      <p:ext uri="{BB962C8B-B14F-4D97-AF65-F5344CB8AC3E}">
        <p14:creationId xmlns:p14="http://schemas.microsoft.com/office/powerpoint/2010/main" val="148592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4949778" y="1"/>
            <a:ext cx="724222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4" name="Text Placeholder 3"/>
          <p:cNvSpPr>
            <a:spLocks noGrp="1"/>
          </p:cNvSpPr>
          <p:nvPr>
            <p:ph type="body" sz="half" idx="11"/>
          </p:nvPr>
        </p:nvSpPr>
        <p:spPr/>
        <p:txBody>
          <a:bodyPr/>
          <a:lstStyle/>
          <a:p>
            <a:endParaRPr lang="es-ES" dirty="0"/>
          </a:p>
        </p:txBody>
      </p:sp>
      <p:sp>
        <p:nvSpPr>
          <p:cNvPr id="5" name="Title 4"/>
          <p:cNvSpPr>
            <a:spLocks noGrp="1"/>
          </p:cNvSpPr>
          <p:nvPr>
            <p:ph type="title"/>
          </p:nvPr>
        </p:nvSpPr>
        <p:spPr/>
        <p:txBody>
          <a:bodyPr/>
          <a:lstStyle/>
          <a:p>
            <a:r>
              <a:rPr lang="es-ES" dirty="0"/>
              <a:t>XL Por Riesgo</a:t>
            </a:r>
          </a:p>
        </p:txBody>
      </p:sp>
      <p:sp>
        <p:nvSpPr>
          <p:cNvPr id="7" name="Content Placeholder 7"/>
          <p:cNvSpPr txBox="1">
            <a:spLocks/>
          </p:cNvSpPr>
          <p:nvPr/>
        </p:nvSpPr>
        <p:spPr bwMode="gray">
          <a:xfrm>
            <a:off x="485777" y="1036930"/>
            <a:ext cx="4168520" cy="17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ts val="1700"/>
              </a:lnSpc>
              <a:spcAft>
                <a:spcPct val="5000"/>
              </a:spcAft>
              <a:buNone/>
            </a:pPr>
            <a:r>
              <a:rPr lang="es-ES" sz="1400" kern="0" dirty="0"/>
              <a:t>Los contratos Por Riesgo cubren siniestros que afecten a riesgos individuales, por ejemplo, una fábrica, y causados por un incendio, entre otro tipo de peligros.</a:t>
            </a:r>
          </a:p>
          <a:p>
            <a:pPr marL="0" indent="0">
              <a:lnSpc>
                <a:spcPts val="1700"/>
              </a:lnSpc>
              <a:spcAft>
                <a:spcPct val="5000"/>
              </a:spcAft>
              <a:buNone/>
            </a:pPr>
            <a:r>
              <a:rPr lang="es-ES" sz="1400" kern="0" dirty="0"/>
              <a:t>Cada siniestro se trata de manera individual y la retención del contrato aplica para cada siniestro. </a:t>
            </a:r>
          </a:p>
        </p:txBody>
      </p:sp>
      <p:grpSp>
        <p:nvGrpSpPr>
          <p:cNvPr id="82" name="Group 81"/>
          <p:cNvGrpSpPr/>
          <p:nvPr/>
        </p:nvGrpSpPr>
        <p:grpSpPr>
          <a:xfrm>
            <a:off x="1092992" y="3230020"/>
            <a:ext cx="2545327" cy="2618453"/>
            <a:chOff x="4911459" y="2834639"/>
            <a:chExt cx="2545327" cy="2618453"/>
          </a:xfrm>
        </p:grpSpPr>
        <p:grpSp>
          <p:nvGrpSpPr>
            <p:cNvPr id="14" name="Group 4"/>
            <p:cNvGrpSpPr>
              <a:grpSpLocks noChangeAspect="1"/>
            </p:cNvGrpSpPr>
            <p:nvPr/>
          </p:nvGrpSpPr>
          <p:grpSpPr bwMode="auto">
            <a:xfrm>
              <a:off x="5773393" y="2998101"/>
              <a:ext cx="369590" cy="344649"/>
              <a:chOff x="3838" y="2158"/>
              <a:chExt cx="489" cy="456"/>
            </a:xfrm>
          </p:grpSpPr>
          <p:sp>
            <p:nvSpPr>
              <p:cNvPr id="15"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6"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17" name="Group 4"/>
            <p:cNvGrpSpPr>
              <a:grpSpLocks noChangeAspect="1"/>
            </p:cNvGrpSpPr>
            <p:nvPr/>
          </p:nvGrpSpPr>
          <p:grpSpPr bwMode="auto">
            <a:xfrm>
              <a:off x="5403681" y="3342750"/>
              <a:ext cx="369590" cy="344649"/>
              <a:chOff x="3838" y="2158"/>
              <a:chExt cx="489" cy="456"/>
            </a:xfrm>
          </p:grpSpPr>
          <p:sp>
            <p:nvSpPr>
              <p:cNvPr id="18"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9"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0" name="Group 4"/>
            <p:cNvGrpSpPr>
              <a:grpSpLocks noChangeAspect="1"/>
            </p:cNvGrpSpPr>
            <p:nvPr/>
          </p:nvGrpSpPr>
          <p:grpSpPr bwMode="auto">
            <a:xfrm>
              <a:off x="6268094" y="5108443"/>
              <a:ext cx="369590" cy="344649"/>
              <a:chOff x="3838" y="2158"/>
              <a:chExt cx="489" cy="456"/>
            </a:xfrm>
          </p:grpSpPr>
          <p:sp>
            <p:nvSpPr>
              <p:cNvPr id="21"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2"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3" name="Group 4"/>
            <p:cNvGrpSpPr>
              <a:grpSpLocks noChangeAspect="1"/>
            </p:cNvGrpSpPr>
            <p:nvPr/>
          </p:nvGrpSpPr>
          <p:grpSpPr bwMode="auto">
            <a:xfrm>
              <a:off x="5528914" y="3865073"/>
              <a:ext cx="369590" cy="344649"/>
              <a:chOff x="3838" y="2158"/>
              <a:chExt cx="489" cy="456"/>
            </a:xfrm>
          </p:grpSpPr>
          <p:sp>
            <p:nvSpPr>
              <p:cNvPr id="24"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5"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6" name="Group 4"/>
            <p:cNvGrpSpPr>
              <a:grpSpLocks noChangeAspect="1"/>
            </p:cNvGrpSpPr>
            <p:nvPr/>
          </p:nvGrpSpPr>
          <p:grpSpPr bwMode="auto">
            <a:xfrm>
              <a:off x="6370915" y="3031481"/>
              <a:ext cx="369590" cy="344649"/>
              <a:chOff x="3838" y="2158"/>
              <a:chExt cx="489" cy="456"/>
            </a:xfrm>
          </p:grpSpPr>
          <p:sp>
            <p:nvSpPr>
              <p:cNvPr id="27"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8"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9" name="Group 4"/>
            <p:cNvGrpSpPr>
              <a:grpSpLocks noChangeAspect="1"/>
            </p:cNvGrpSpPr>
            <p:nvPr/>
          </p:nvGrpSpPr>
          <p:grpSpPr bwMode="auto">
            <a:xfrm>
              <a:off x="6466578" y="3636968"/>
              <a:ext cx="369590" cy="344649"/>
              <a:chOff x="3838" y="2158"/>
              <a:chExt cx="489" cy="456"/>
            </a:xfrm>
          </p:grpSpPr>
          <p:sp>
            <p:nvSpPr>
              <p:cNvPr id="30"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1"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2" name="Group 4"/>
            <p:cNvGrpSpPr>
              <a:grpSpLocks noChangeAspect="1"/>
            </p:cNvGrpSpPr>
            <p:nvPr/>
          </p:nvGrpSpPr>
          <p:grpSpPr bwMode="auto">
            <a:xfrm>
              <a:off x="6083299" y="4037397"/>
              <a:ext cx="369590" cy="344649"/>
              <a:chOff x="3838" y="2158"/>
              <a:chExt cx="489" cy="456"/>
            </a:xfrm>
          </p:grpSpPr>
          <p:sp>
            <p:nvSpPr>
              <p:cNvPr id="33"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4"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5" name="Group 4"/>
            <p:cNvGrpSpPr>
              <a:grpSpLocks noChangeAspect="1"/>
            </p:cNvGrpSpPr>
            <p:nvPr/>
          </p:nvGrpSpPr>
          <p:grpSpPr bwMode="auto">
            <a:xfrm>
              <a:off x="5481298" y="4345762"/>
              <a:ext cx="369590" cy="344649"/>
              <a:chOff x="3838" y="2158"/>
              <a:chExt cx="489" cy="456"/>
            </a:xfrm>
          </p:grpSpPr>
          <p:sp>
            <p:nvSpPr>
              <p:cNvPr id="36"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7"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8" name="Group 4"/>
            <p:cNvGrpSpPr>
              <a:grpSpLocks noChangeAspect="1"/>
            </p:cNvGrpSpPr>
            <p:nvPr/>
          </p:nvGrpSpPr>
          <p:grpSpPr bwMode="auto">
            <a:xfrm>
              <a:off x="6001325" y="4501066"/>
              <a:ext cx="369590" cy="344649"/>
              <a:chOff x="3838" y="2158"/>
              <a:chExt cx="489" cy="456"/>
            </a:xfrm>
          </p:grpSpPr>
          <p:sp>
            <p:nvSpPr>
              <p:cNvPr id="39"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0"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41" name="Group 4"/>
            <p:cNvGrpSpPr>
              <a:grpSpLocks noChangeAspect="1"/>
            </p:cNvGrpSpPr>
            <p:nvPr/>
          </p:nvGrpSpPr>
          <p:grpSpPr bwMode="auto">
            <a:xfrm>
              <a:off x="6567702" y="4173437"/>
              <a:ext cx="369590" cy="344649"/>
              <a:chOff x="3838" y="2158"/>
              <a:chExt cx="489" cy="456"/>
            </a:xfrm>
          </p:grpSpPr>
          <p:sp>
            <p:nvSpPr>
              <p:cNvPr id="42"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3"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44" name="Group 4"/>
            <p:cNvGrpSpPr>
              <a:grpSpLocks noChangeAspect="1"/>
            </p:cNvGrpSpPr>
            <p:nvPr/>
          </p:nvGrpSpPr>
          <p:grpSpPr bwMode="auto">
            <a:xfrm>
              <a:off x="6831258" y="3253554"/>
              <a:ext cx="369590" cy="344649"/>
              <a:chOff x="3838" y="2158"/>
              <a:chExt cx="489" cy="456"/>
            </a:xfrm>
          </p:grpSpPr>
          <p:sp>
            <p:nvSpPr>
              <p:cNvPr id="45"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6"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47" name="Group 4"/>
            <p:cNvGrpSpPr>
              <a:grpSpLocks noChangeAspect="1"/>
            </p:cNvGrpSpPr>
            <p:nvPr/>
          </p:nvGrpSpPr>
          <p:grpSpPr bwMode="auto">
            <a:xfrm>
              <a:off x="7003352" y="3789070"/>
              <a:ext cx="369590" cy="344649"/>
              <a:chOff x="3838" y="2158"/>
              <a:chExt cx="489" cy="456"/>
            </a:xfrm>
          </p:grpSpPr>
          <p:sp>
            <p:nvSpPr>
              <p:cNvPr id="48"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9"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0" name="Group 4"/>
            <p:cNvGrpSpPr>
              <a:grpSpLocks noChangeAspect="1"/>
            </p:cNvGrpSpPr>
            <p:nvPr/>
          </p:nvGrpSpPr>
          <p:grpSpPr bwMode="auto">
            <a:xfrm>
              <a:off x="4911459" y="3692748"/>
              <a:ext cx="369590" cy="344649"/>
              <a:chOff x="3838" y="2158"/>
              <a:chExt cx="489" cy="456"/>
            </a:xfrm>
          </p:grpSpPr>
          <p:sp>
            <p:nvSpPr>
              <p:cNvPr id="51"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2"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3" name="Group 4"/>
            <p:cNvGrpSpPr>
              <a:grpSpLocks noChangeAspect="1"/>
            </p:cNvGrpSpPr>
            <p:nvPr/>
          </p:nvGrpSpPr>
          <p:grpSpPr bwMode="auto">
            <a:xfrm>
              <a:off x="7087196" y="4328741"/>
              <a:ext cx="369590" cy="344649"/>
              <a:chOff x="3838" y="2158"/>
              <a:chExt cx="489" cy="456"/>
            </a:xfrm>
          </p:grpSpPr>
          <p:sp>
            <p:nvSpPr>
              <p:cNvPr id="54"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5"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6" name="Group 4"/>
            <p:cNvGrpSpPr>
              <a:grpSpLocks noChangeAspect="1"/>
            </p:cNvGrpSpPr>
            <p:nvPr/>
          </p:nvGrpSpPr>
          <p:grpSpPr bwMode="auto">
            <a:xfrm>
              <a:off x="5034091" y="4129606"/>
              <a:ext cx="369590" cy="344649"/>
              <a:chOff x="3838" y="2158"/>
              <a:chExt cx="489" cy="456"/>
            </a:xfrm>
          </p:grpSpPr>
          <p:sp>
            <p:nvSpPr>
              <p:cNvPr id="57"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8"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59" name="Group 4"/>
            <p:cNvGrpSpPr>
              <a:grpSpLocks noChangeAspect="1"/>
            </p:cNvGrpSpPr>
            <p:nvPr/>
          </p:nvGrpSpPr>
          <p:grpSpPr bwMode="auto">
            <a:xfrm>
              <a:off x="6448501" y="4642884"/>
              <a:ext cx="369590" cy="344649"/>
              <a:chOff x="3838" y="2158"/>
              <a:chExt cx="489" cy="456"/>
            </a:xfrm>
          </p:grpSpPr>
          <p:sp>
            <p:nvSpPr>
              <p:cNvPr id="60"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1"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62" name="Group 4"/>
            <p:cNvGrpSpPr>
              <a:grpSpLocks noChangeAspect="1"/>
            </p:cNvGrpSpPr>
            <p:nvPr/>
          </p:nvGrpSpPr>
          <p:grpSpPr bwMode="auto">
            <a:xfrm>
              <a:off x="5112315" y="4717677"/>
              <a:ext cx="369590" cy="344649"/>
              <a:chOff x="3838" y="2158"/>
              <a:chExt cx="489" cy="456"/>
            </a:xfrm>
          </p:grpSpPr>
          <p:sp>
            <p:nvSpPr>
              <p:cNvPr id="63"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4"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65" name="Group 4"/>
            <p:cNvGrpSpPr>
              <a:grpSpLocks noChangeAspect="1"/>
            </p:cNvGrpSpPr>
            <p:nvPr/>
          </p:nvGrpSpPr>
          <p:grpSpPr bwMode="auto">
            <a:xfrm>
              <a:off x="5663299" y="4912596"/>
              <a:ext cx="369590" cy="344649"/>
              <a:chOff x="3838" y="2158"/>
              <a:chExt cx="489" cy="456"/>
            </a:xfrm>
          </p:grpSpPr>
          <p:sp>
            <p:nvSpPr>
              <p:cNvPr id="66"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7"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68" name="Group 4"/>
            <p:cNvGrpSpPr>
              <a:grpSpLocks noChangeAspect="1"/>
            </p:cNvGrpSpPr>
            <p:nvPr/>
          </p:nvGrpSpPr>
          <p:grpSpPr bwMode="auto">
            <a:xfrm>
              <a:off x="6955736" y="4845715"/>
              <a:ext cx="369590" cy="344649"/>
              <a:chOff x="3838" y="2158"/>
              <a:chExt cx="489" cy="456"/>
            </a:xfrm>
          </p:grpSpPr>
          <p:sp>
            <p:nvSpPr>
              <p:cNvPr id="69"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70"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71" name="Group 4"/>
            <p:cNvGrpSpPr>
              <a:grpSpLocks noChangeAspect="1"/>
            </p:cNvGrpSpPr>
            <p:nvPr/>
          </p:nvGrpSpPr>
          <p:grpSpPr bwMode="auto">
            <a:xfrm>
              <a:off x="5977657" y="3555478"/>
              <a:ext cx="369590" cy="344649"/>
              <a:chOff x="3838" y="2158"/>
              <a:chExt cx="489" cy="456"/>
            </a:xfrm>
          </p:grpSpPr>
          <p:sp>
            <p:nvSpPr>
              <p:cNvPr id="72" name="Freeform 5"/>
              <p:cNvSpPr>
                <a:spLocks/>
              </p:cNvSpPr>
              <p:nvPr/>
            </p:nvSpPr>
            <p:spPr bwMode="auto">
              <a:xfrm>
                <a:off x="3838" y="2158"/>
                <a:ext cx="489" cy="216"/>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73" name="Freeform 6"/>
              <p:cNvSpPr>
                <a:spLocks noEditPoints="1"/>
              </p:cNvSpPr>
              <p:nvPr/>
            </p:nvSpPr>
            <p:spPr bwMode="auto">
              <a:xfrm>
                <a:off x="3901" y="2372"/>
                <a:ext cx="363" cy="242"/>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77" name="Freeform 5"/>
            <p:cNvSpPr>
              <a:spLocks/>
            </p:cNvSpPr>
            <p:nvPr/>
          </p:nvSpPr>
          <p:spPr bwMode="auto">
            <a:xfrm>
              <a:off x="6553747" y="2905768"/>
              <a:ext cx="230474" cy="298801"/>
            </a:xfrm>
            <a:custGeom>
              <a:avLst/>
              <a:gdLst>
                <a:gd name="T0" fmla="*/ 158 w 195"/>
                <a:gd name="T1" fmla="*/ 66 h 243"/>
                <a:gd name="T2" fmla="*/ 146 w 195"/>
                <a:gd name="T3" fmla="*/ 65 h 243"/>
                <a:gd name="T4" fmla="*/ 145 w 195"/>
                <a:gd name="T5" fmla="*/ 76 h 243"/>
                <a:gd name="T6" fmla="*/ 175 w 195"/>
                <a:gd name="T7" fmla="*/ 160 h 243"/>
                <a:gd name="T8" fmla="*/ 135 w 195"/>
                <a:gd name="T9" fmla="*/ 223 h 243"/>
                <a:gd name="T10" fmla="*/ 97 w 195"/>
                <a:gd name="T11" fmla="*/ 158 h 243"/>
                <a:gd name="T12" fmla="*/ 89 w 195"/>
                <a:gd name="T13" fmla="*/ 158 h 243"/>
                <a:gd name="T14" fmla="*/ 85 w 195"/>
                <a:gd name="T15" fmla="*/ 164 h 243"/>
                <a:gd name="T16" fmla="*/ 74 w 195"/>
                <a:gd name="T17" fmla="*/ 189 h 243"/>
                <a:gd name="T18" fmla="*/ 57 w 195"/>
                <a:gd name="T19" fmla="*/ 224 h 243"/>
                <a:gd name="T20" fmla="*/ 16 w 195"/>
                <a:gd name="T21" fmla="*/ 153 h 243"/>
                <a:gd name="T22" fmla="*/ 65 w 195"/>
                <a:gd name="T23" fmla="*/ 69 h 243"/>
                <a:gd name="T24" fmla="*/ 94 w 195"/>
                <a:gd name="T25" fmla="*/ 23 h 243"/>
                <a:gd name="T26" fmla="*/ 112 w 195"/>
                <a:gd name="T27" fmla="*/ 95 h 243"/>
                <a:gd name="T28" fmla="*/ 119 w 195"/>
                <a:gd name="T29" fmla="*/ 104 h 243"/>
                <a:gd name="T30" fmla="*/ 128 w 195"/>
                <a:gd name="T31" fmla="*/ 97 h 243"/>
                <a:gd name="T32" fmla="*/ 92 w 195"/>
                <a:gd name="T33" fmla="*/ 1 h 243"/>
                <a:gd name="T34" fmla="*/ 85 w 195"/>
                <a:gd name="T35" fmla="*/ 1 h 243"/>
                <a:gd name="T36" fmla="*/ 80 w 195"/>
                <a:gd name="T37" fmla="*/ 7 h 243"/>
                <a:gd name="T38" fmla="*/ 55 w 195"/>
                <a:gd name="T39" fmla="*/ 56 h 243"/>
                <a:gd name="T40" fmla="*/ 0 w 195"/>
                <a:gd name="T41" fmla="*/ 153 h 243"/>
                <a:gd name="T42" fmla="*/ 62 w 195"/>
                <a:gd name="T43" fmla="*/ 243 h 243"/>
                <a:gd name="T44" fmla="*/ 64 w 195"/>
                <a:gd name="T45" fmla="*/ 243 h 243"/>
                <a:gd name="T46" fmla="*/ 69 w 195"/>
                <a:gd name="T47" fmla="*/ 242 h 243"/>
                <a:gd name="T48" fmla="*/ 72 w 195"/>
                <a:gd name="T49" fmla="*/ 235 h 243"/>
                <a:gd name="T50" fmla="*/ 72 w 195"/>
                <a:gd name="T51" fmla="*/ 233 h 243"/>
                <a:gd name="T52" fmla="*/ 85 w 195"/>
                <a:gd name="T53" fmla="*/ 200 h 243"/>
                <a:gd name="T54" fmla="*/ 98 w 195"/>
                <a:gd name="T55" fmla="*/ 179 h 243"/>
                <a:gd name="T56" fmla="*/ 119 w 195"/>
                <a:gd name="T57" fmla="*/ 231 h 243"/>
                <a:gd name="T58" fmla="*/ 119 w 195"/>
                <a:gd name="T59" fmla="*/ 234 h 243"/>
                <a:gd name="T60" fmla="*/ 123 w 195"/>
                <a:gd name="T61" fmla="*/ 241 h 243"/>
                <a:gd name="T62" fmla="*/ 130 w 195"/>
                <a:gd name="T63" fmla="*/ 242 h 243"/>
                <a:gd name="T64" fmla="*/ 191 w 195"/>
                <a:gd name="T65" fmla="*/ 161 h 243"/>
                <a:gd name="T66" fmla="*/ 158 w 195"/>
                <a:gd name="T67" fmla="*/ 6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43">
                  <a:moveTo>
                    <a:pt x="158" y="66"/>
                  </a:moveTo>
                  <a:cubicBezTo>
                    <a:pt x="155" y="63"/>
                    <a:pt x="150" y="62"/>
                    <a:pt x="146" y="65"/>
                  </a:cubicBezTo>
                  <a:cubicBezTo>
                    <a:pt x="143" y="68"/>
                    <a:pt x="142" y="73"/>
                    <a:pt x="145" y="76"/>
                  </a:cubicBezTo>
                  <a:cubicBezTo>
                    <a:pt x="158" y="92"/>
                    <a:pt x="179" y="123"/>
                    <a:pt x="175" y="160"/>
                  </a:cubicBezTo>
                  <a:cubicBezTo>
                    <a:pt x="174" y="186"/>
                    <a:pt x="158" y="210"/>
                    <a:pt x="135" y="223"/>
                  </a:cubicBezTo>
                  <a:cubicBezTo>
                    <a:pt x="132" y="201"/>
                    <a:pt x="120" y="171"/>
                    <a:pt x="97" y="158"/>
                  </a:cubicBezTo>
                  <a:cubicBezTo>
                    <a:pt x="95" y="157"/>
                    <a:pt x="92" y="156"/>
                    <a:pt x="89" y="158"/>
                  </a:cubicBezTo>
                  <a:cubicBezTo>
                    <a:pt x="87" y="159"/>
                    <a:pt x="85" y="162"/>
                    <a:pt x="85" y="164"/>
                  </a:cubicBezTo>
                  <a:cubicBezTo>
                    <a:pt x="84" y="173"/>
                    <a:pt x="80" y="182"/>
                    <a:pt x="74" y="189"/>
                  </a:cubicBezTo>
                  <a:cubicBezTo>
                    <a:pt x="65" y="198"/>
                    <a:pt x="60" y="210"/>
                    <a:pt x="57" y="224"/>
                  </a:cubicBezTo>
                  <a:cubicBezTo>
                    <a:pt x="29" y="209"/>
                    <a:pt x="16" y="179"/>
                    <a:pt x="16" y="153"/>
                  </a:cubicBezTo>
                  <a:cubicBezTo>
                    <a:pt x="16" y="114"/>
                    <a:pt x="54" y="79"/>
                    <a:pt x="65" y="69"/>
                  </a:cubicBezTo>
                  <a:cubicBezTo>
                    <a:pt x="80" y="57"/>
                    <a:pt x="90" y="41"/>
                    <a:pt x="94" y="23"/>
                  </a:cubicBezTo>
                  <a:cubicBezTo>
                    <a:pt x="120" y="49"/>
                    <a:pt x="112" y="94"/>
                    <a:pt x="112" y="95"/>
                  </a:cubicBezTo>
                  <a:cubicBezTo>
                    <a:pt x="112" y="99"/>
                    <a:pt x="115" y="103"/>
                    <a:pt x="119" y="104"/>
                  </a:cubicBezTo>
                  <a:cubicBezTo>
                    <a:pt x="123" y="105"/>
                    <a:pt x="127" y="102"/>
                    <a:pt x="128" y="97"/>
                  </a:cubicBezTo>
                  <a:cubicBezTo>
                    <a:pt x="129" y="95"/>
                    <a:pt x="139" y="30"/>
                    <a:pt x="92" y="1"/>
                  </a:cubicBezTo>
                  <a:cubicBezTo>
                    <a:pt x="90" y="0"/>
                    <a:pt x="87" y="0"/>
                    <a:pt x="85" y="1"/>
                  </a:cubicBezTo>
                  <a:cubicBezTo>
                    <a:pt x="82" y="2"/>
                    <a:pt x="80" y="5"/>
                    <a:pt x="80" y="7"/>
                  </a:cubicBezTo>
                  <a:cubicBezTo>
                    <a:pt x="79" y="27"/>
                    <a:pt x="70" y="44"/>
                    <a:pt x="55" y="56"/>
                  </a:cubicBezTo>
                  <a:cubicBezTo>
                    <a:pt x="42" y="68"/>
                    <a:pt x="0" y="108"/>
                    <a:pt x="0" y="153"/>
                  </a:cubicBezTo>
                  <a:cubicBezTo>
                    <a:pt x="0" y="187"/>
                    <a:pt x="19" y="228"/>
                    <a:pt x="62" y="243"/>
                  </a:cubicBezTo>
                  <a:cubicBezTo>
                    <a:pt x="62" y="243"/>
                    <a:pt x="63" y="243"/>
                    <a:pt x="64" y="243"/>
                  </a:cubicBezTo>
                  <a:cubicBezTo>
                    <a:pt x="66" y="243"/>
                    <a:pt x="68" y="243"/>
                    <a:pt x="69" y="242"/>
                  </a:cubicBezTo>
                  <a:cubicBezTo>
                    <a:pt x="71" y="240"/>
                    <a:pt x="72" y="238"/>
                    <a:pt x="72" y="235"/>
                  </a:cubicBezTo>
                  <a:cubicBezTo>
                    <a:pt x="72" y="233"/>
                    <a:pt x="72" y="233"/>
                    <a:pt x="72" y="233"/>
                  </a:cubicBezTo>
                  <a:cubicBezTo>
                    <a:pt x="73" y="220"/>
                    <a:pt x="77" y="208"/>
                    <a:pt x="85" y="200"/>
                  </a:cubicBezTo>
                  <a:cubicBezTo>
                    <a:pt x="91" y="194"/>
                    <a:pt x="96" y="187"/>
                    <a:pt x="98" y="179"/>
                  </a:cubicBezTo>
                  <a:cubicBezTo>
                    <a:pt x="112" y="193"/>
                    <a:pt x="119" y="216"/>
                    <a:pt x="119" y="231"/>
                  </a:cubicBezTo>
                  <a:cubicBezTo>
                    <a:pt x="119" y="234"/>
                    <a:pt x="119" y="234"/>
                    <a:pt x="119" y="234"/>
                  </a:cubicBezTo>
                  <a:cubicBezTo>
                    <a:pt x="119" y="237"/>
                    <a:pt x="121" y="239"/>
                    <a:pt x="123" y="241"/>
                  </a:cubicBezTo>
                  <a:cubicBezTo>
                    <a:pt x="125" y="242"/>
                    <a:pt x="128" y="243"/>
                    <a:pt x="130" y="242"/>
                  </a:cubicBezTo>
                  <a:cubicBezTo>
                    <a:pt x="165" y="230"/>
                    <a:pt x="190" y="197"/>
                    <a:pt x="191" y="161"/>
                  </a:cubicBezTo>
                  <a:cubicBezTo>
                    <a:pt x="195" y="119"/>
                    <a:pt x="172" y="83"/>
                    <a:pt x="158" y="66"/>
                  </a:cubicBezTo>
                  <a:close/>
                </a:path>
              </a:pathLst>
            </a:custGeom>
            <a:solidFill>
              <a:srgbClr val="FF0000"/>
            </a:solidFill>
            <a:ln>
              <a:solidFill>
                <a:srgbClr val="FF0000"/>
              </a:solidFill>
            </a:ln>
          </p:spPr>
          <p:txBody>
            <a:bodyPr vert="horz" wrap="square" lIns="91440" tIns="45720" rIns="91440" bIns="45720" numCol="1" anchor="t" anchorCtr="0" compatLnSpc="1">
              <a:prstTxWarp prst="textNoShape">
                <a:avLst/>
              </a:prstTxWarp>
            </a:bodyPr>
            <a:lstStyle/>
            <a:p>
              <a:endParaRPr lang="es-ES" dirty="0"/>
            </a:p>
          </p:txBody>
        </p:sp>
        <p:sp>
          <p:nvSpPr>
            <p:cNvPr id="78" name="Freeform 5"/>
            <p:cNvSpPr>
              <a:spLocks/>
            </p:cNvSpPr>
            <p:nvPr/>
          </p:nvSpPr>
          <p:spPr bwMode="auto">
            <a:xfrm>
              <a:off x="5668030" y="4260967"/>
              <a:ext cx="230474" cy="298801"/>
            </a:xfrm>
            <a:custGeom>
              <a:avLst/>
              <a:gdLst>
                <a:gd name="T0" fmla="*/ 158 w 195"/>
                <a:gd name="T1" fmla="*/ 66 h 243"/>
                <a:gd name="T2" fmla="*/ 146 w 195"/>
                <a:gd name="T3" fmla="*/ 65 h 243"/>
                <a:gd name="T4" fmla="*/ 145 w 195"/>
                <a:gd name="T5" fmla="*/ 76 h 243"/>
                <a:gd name="T6" fmla="*/ 175 w 195"/>
                <a:gd name="T7" fmla="*/ 160 h 243"/>
                <a:gd name="T8" fmla="*/ 135 w 195"/>
                <a:gd name="T9" fmla="*/ 223 h 243"/>
                <a:gd name="T10" fmla="*/ 97 w 195"/>
                <a:gd name="T11" fmla="*/ 158 h 243"/>
                <a:gd name="T12" fmla="*/ 89 w 195"/>
                <a:gd name="T13" fmla="*/ 158 h 243"/>
                <a:gd name="T14" fmla="*/ 85 w 195"/>
                <a:gd name="T15" fmla="*/ 164 h 243"/>
                <a:gd name="T16" fmla="*/ 74 w 195"/>
                <a:gd name="T17" fmla="*/ 189 h 243"/>
                <a:gd name="T18" fmla="*/ 57 w 195"/>
                <a:gd name="T19" fmla="*/ 224 h 243"/>
                <a:gd name="T20" fmla="*/ 16 w 195"/>
                <a:gd name="T21" fmla="*/ 153 h 243"/>
                <a:gd name="T22" fmla="*/ 65 w 195"/>
                <a:gd name="T23" fmla="*/ 69 h 243"/>
                <a:gd name="T24" fmla="*/ 94 w 195"/>
                <a:gd name="T25" fmla="*/ 23 h 243"/>
                <a:gd name="T26" fmla="*/ 112 w 195"/>
                <a:gd name="T27" fmla="*/ 95 h 243"/>
                <a:gd name="T28" fmla="*/ 119 w 195"/>
                <a:gd name="T29" fmla="*/ 104 h 243"/>
                <a:gd name="T30" fmla="*/ 128 w 195"/>
                <a:gd name="T31" fmla="*/ 97 h 243"/>
                <a:gd name="T32" fmla="*/ 92 w 195"/>
                <a:gd name="T33" fmla="*/ 1 h 243"/>
                <a:gd name="T34" fmla="*/ 85 w 195"/>
                <a:gd name="T35" fmla="*/ 1 h 243"/>
                <a:gd name="T36" fmla="*/ 80 w 195"/>
                <a:gd name="T37" fmla="*/ 7 h 243"/>
                <a:gd name="T38" fmla="*/ 55 w 195"/>
                <a:gd name="T39" fmla="*/ 56 h 243"/>
                <a:gd name="T40" fmla="*/ 0 w 195"/>
                <a:gd name="T41" fmla="*/ 153 h 243"/>
                <a:gd name="T42" fmla="*/ 62 w 195"/>
                <a:gd name="T43" fmla="*/ 243 h 243"/>
                <a:gd name="T44" fmla="*/ 64 w 195"/>
                <a:gd name="T45" fmla="*/ 243 h 243"/>
                <a:gd name="T46" fmla="*/ 69 w 195"/>
                <a:gd name="T47" fmla="*/ 242 h 243"/>
                <a:gd name="T48" fmla="*/ 72 w 195"/>
                <a:gd name="T49" fmla="*/ 235 h 243"/>
                <a:gd name="T50" fmla="*/ 72 w 195"/>
                <a:gd name="T51" fmla="*/ 233 h 243"/>
                <a:gd name="T52" fmla="*/ 85 w 195"/>
                <a:gd name="T53" fmla="*/ 200 h 243"/>
                <a:gd name="T54" fmla="*/ 98 w 195"/>
                <a:gd name="T55" fmla="*/ 179 h 243"/>
                <a:gd name="T56" fmla="*/ 119 w 195"/>
                <a:gd name="T57" fmla="*/ 231 h 243"/>
                <a:gd name="T58" fmla="*/ 119 w 195"/>
                <a:gd name="T59" fmla="*/ 234 h 243"/>
                <a:gd name="T60" fmla="*/ 123 w 195"/>
                <a:gd name="T61" fmla="*/ 241 h 243"/>
                <a:gd name="T62" fmla="*/ 130 w 195"/>
                <a:gd name="T63" fmla="*/ 242 h 243"/>
                <a:gd name="T64" fmla="*/ 191 w 195"/>
                <a:gd name="T65" fmla="*/ 161 h 243"/>
                <a:gd name="T66" fmla="*/ 158 w 195"/>
                <a:gd name="T67" fmla="*/ 6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43">
                  <a:moveTo>
                    <a:pt x="158" y="66"/>
                  </a:moveTo>
                  <a:cubicBezTo>
                    <a:pt x="155" y="63"/>
                    <a:pt x="150" y="62"/>
                    <a:pt x="146" y="65"/>
                  </a:cubicBezTo>
                  <a:cubicBezTo>
                    <a:pt x="143" y="68"/>
                    <a:pt x="142" y="73"/>
                    <a:pt x="145" y="76"/>
                  </a:cubicBezTo>
                  <a:cubicBezTo>
                    <a:pt x="158" y="92"/>
                    <a:pt x="179" y="123"/>
                    <a:pt x="175" y="160"/>
                  </a:cubicBezTo>
                  <a:cubicBezTo>
                    <a:pt x="174" y="186"/>
                    <a:pt x="158" y="210"/>
                    <a:pt x="135" y="223"/>
                  </a:cubicBezTo>
                  <a:cubicBezTo>
                    <a:pt x="132" y="201"/>
                    <a:pt x="120" y="171"/>
                    <a:pt x="97" y="158"/>
                  </a:cubicBezTo>
                  <a:cubicBezTo>
                    <a:pt x="95" y="157"/>
                    <a:pt x="92" y="156"/>
                    <a:pt x="89" y="158"/>
                  </a:cubicBezTo>
                  <a:cubicBezTo>
                    <a:pt x="87" y="159"/>
                    <a:pt x="85" y="162"/>
                    <a:pt x="85" y="164"/>
                  </a:cubicBezTo>
                  <a:cubicBezTo>
                    <a:pt x="84" y="173"/>
                    <a:pt x="80" y="182"/>
                    <a:pt x="74" y="189"/>
                  </a:cubicBezTo>
                  <a:cubicBezTo>
                    <a:pt x="65" y="198"/>
                    <a:pt x="60" y="210"/>
                    <a:pt x="57" y="224"/>
                  </a:cubicBezTo>
                  <a:cubicBezTo>
                    <a:pt x="29" y="209"/>
                    <a:pt x="16" y="179"/>
                    <a:pt x="16" y="153"/>
                  </a:cubicBezTo>
                  <a:cubicBezTo>
                    <a:pt x="16" y="114"/>
                    <a:pt x="54" y="79"/>
                    <a:pt x="65" y="69"/>
                  </a:cubicBezTo>
                  <a:cubicBezTo>
                    <a:pt x="80" y="57"/>
                    <a:pt x="90" y="41"/>
                    <a:pt x="94" y="23"/>
                  </a:cubicBezTo>
                  <a:cubicBezTo>
                    <a:pt x="120" y="49"/>
                    <a:pt x="112" y="94"/>
                    <a:pt x="112" y="95"/>
                  </a:cubicBezTo>
                  <a:cubicBezTo>
                    <a:pt x="112" y="99"/>
                    <a:pt x="115" y="103"/>
                    <a:pt x="119" y="104"/>
                  </a:cubicBezTo>
                  <a:cubicBezTo>
                    <a:pt x="123" y="105"/>
                    <a:pt x="127" y="102"/>
                    <a:pt x="128" y="97"/>
                  </a:cubicBezTo>
                  <a:cubicBezTo>
                    <a:pt x="129" y="95"/>
                    <a:pt x="139" y="30"/>
                    <a:pt x="92" y="1"/>
                  </a:cubicBezTo>
                  <a:cubicBezTo>
                    <a:pt x="90" y="0"/>
                    <a:pt x="87" y="0"/>
                    <a:pt x="85" y="1"/>
                  </a:cubicBezTo>
                  <a:cubicBezTo>
                    <a:pt x="82" y="2"/>
                    <a:pt x="80" y="5"/>
                    <a:pt x="80" y="7"/>
                  </a:cubicBezTo>
                  <a:cubicBezTo>
                    <a:pt x="79" y="27"/>
                    <a:pt x="70" y="44"/>
                    <a:pt x="55" y="56"/>
                  </a:cubicBezTo>
                  <a:cubicBezTo>
                    <a:pt x="42" y="68"/>
                    <a:pt x="0" y="108"/>
                    <a:pt x="0" y="153"/>
                  </a:cubicBezTo>
                  <a:cubicBezTo>
                    <a:pt x="0" y="187"/>
                    <a:pt x="19" y="228"/>
                    <a:pt x="62" y="243"/>
                  </a:cubicBezTo>
                  <a:cubicBezTo>
                    <a:pt x="62" y="243"/>
                    <a:pt x="63" y="243"/>
                    <a:pt x="64" y="243"/>
                  </a:cubicBezTo>
                  <a:cubicBezTo>
                    <a:pt x="66" y="243"/>
                    <a:pt x="68" y="243"/>
                    <a:pt x="69" y="242"/>
                  </a:cubicBezTo>
                  <a:cubicBezTo>
                    <a:pt x="71" y="240"/>
                    <a:pt x="72" y="238"/>
                    <a:pt x="72" y="235"/>
                  </a:cubicBezTo>
                  <a:cubicBezTo>
                    <a:pt x="72" y="233"/>
                    <a:pt x="72" y="233"/>
                    <a:pt x="72" y="233"/>
                  </a:cubicBezTo>
                  <a:cubicBezTo>
                    <a:pt x="73" y="220"/>
                    <a:pt x="77" y="208"/>
                    <a:pt x="85" y="200"/>
                  </a:cubicBezTo>
                  <a:cubicBezTo>
                    <a:pt x="91" y="194"/>
                    <a:pt x="96" y="187"/>
                    <a:pt x="98" y="179"/>
                  </a:cubicBezTo>
                  <a:cubicBezTo>
                    <a:pt x="112" y="193"/>
                    <a:pt x="119" y="216"/>
                    <a:pt x="119" y="231"/>
                  </a:cubicBezTo>
                  <a:cubicBezTo>
                    <a:pt x="119" y="234"/>
                    <a:pt x="119" y="234"/>
                    <a:pt x="119" y="234"/>
                  </a:cubicBezTo>
                  <a:cubicBezTo>
                    <a:pt x="119" y="237"/>
                    <a:pt x="121" y="239"/>
                    <a:pt x="123" y="241"/>
                  </a:cubicBezTo>
                  <a:cubicBezTo>
                    <a:pt x="125" y="242"/>
                    <a:pt x="128" y="243"/>
                    <a:pt x="130" y="242"/>
                  </a:cubicBezTo>
                  <a:cubicBezTo>
                    <a:pt x="165" y="230"/>
                    <a:pt x="190" y="197"/>
                    <a:pt x="191" y="161"/>
                  </a:cubicBezTo>
                  <a:cubicBezTo>
                    <a:pt x="195" y="119"/>
                    <a:pt x="172" y="83"/>
                    <a:pt x="158" y="66"/>
                  </a:cubicBezTo>
                  <a:close/>
                </a:path>
              </a:pathLst>
            </a:custGeom>
            <a:solidFill>
              <a:srgbClr val="FF0000"/>
            </a:solidFill>
            <a:ln>
              <a:solidFill>
                <a:srgbClr val="FF0000"/>
              </a:solidFill>
            </a:ln>
          </p:spPr>
          <p:txBody>
            <a:bodyPr vert="horz" wrap="square" lIns="91440" tIns="45720" rIns="91440" bIns="45720" numCol="1" anchor="t" anchorCtr="0" compatLnSpc="1">
              <a:prstTxWarp prst="textNoShape">
                <a:avLst/>
              </a:prstTxWarp>
            </a:bodyPr>
            <a:lstStyle/>
            <a:p>
              <a:endParaRPr lang="es-ES" dirty="0"/>
            </a:p>
          </p:txBody>
        </p:sp>
        <p:sp>
          <p:nvSpPr>
            <p:cNvPr id="79" name="Oval 78"/>
            <p:cNvSpPr/>
            <p:nvPr/>
          </p:nvSpPr>
          <p:spPr>
            <a:xfrm>
              <a:off x="6192860" y="2834639"/>
              <a:ext cx="746693" cy="681177"/>
            </a:xfrm>
            <a:prstGeom prst="ellipse">
              <a:avLst/>
            </a:prstGeom>
            <a:noFill/>
            <a:ln w="28575">
              <a:solidFill>
                <a:srgbClr val="EE3D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sp>
          <p:nvSpPr>
            <p:cNvPr id="80" name="Oval 79"/>
            <p:cNvSpPr/>
            <p:nvPr/>
          </p:nvSpPr>
          <p:spPr>
            <a:xfrm>
              <a:off x="5296060" y="4183139"/>
              <a:ext cx="746693" cy="681177"/>
            </a:xfrm>
            <a:prstGeom prst="ellipse">
              <a:avLst/>
            </a:prstGeom>
            <a:noFill/>
            <a:ln w="28575">
              <a:solidFill>
                <a:srgbClr val="EE3D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grpSp>
      <p:sp>
        <p:nvSpPr>
          <p:cNvPr id="84" name="TextBox 83"/>
          <p:cNvSpPr txBox="1"/>
          <p:nvPr/>
        </p:nvSpPr>
        <p:spPr>
          <a:xfrm>
            <a:off x="3189088" y="3085648"/>
            <a:ext cx="1154937" cy="430887"/>
          </a:xfrm>
          <a:prstGeom prst="rect">
            <a:avLst/>
          </a:prstGeom>
          <a:noFill/>
        </p:spPr>
        <p:txBody>
          <a:bodyPr wrap="square" lIns="0" tIns="0" rIns="0" bIns="0" rtlCol="0">
            <a:spAutoFit/>
          </a:bodyPr>
          <a:lstStyle/>
          <a:p>
            <a:pPr algn="ctr"/>
            <a:r>
              <a:rPr lang="es-ES" sz="1400" dirty="0">
                <a:solidFill>
                  <a:srgbClr val="EE3D8B"/>
                </a:solidFill>
              </a:rPr>
              <a:t>1 siniestro individual</a:t>
            </a:r>
          </a:p>
        </p:txBody>
      </p:sp>
      <p:sp>
        <p:nvSpPr>
          <p:cNvPr id="85" name="TextBox 84"/>
          <p:cNvSpPr txBox="1"/>
          <p:nvPr/>
        </p:nvSpPr>
        <p:spPr>
          <a:xfrm>
            <a:off x="186527" y="5085792"/>
            <a:ext cx="1154937" cy="430887"/>
          </a:xfrm>
          <a:prstGeom prst="rect">
            <a:avLst/>
          </a:prstGeom>
          <a:noFill/>
        </p:spPr>
        <p:txBody>
          <a:bodyPr wrap="square" lIns="0" tIns="0" rIns="0" bIns="0" rtlCol="0">
            <a:spAutoFit/>
          </a:bodyPr>
          <a:lstStyle/>
          <a:p>
            <a:pPr algn="ctr"/>
            <a:r>
              <a:rPr lang="es-ES" sz="1400" dirty="0">
                <a:solidFill>
                  <a:srgbClr val="EE3D8B"/>
                </a:solidFill>
              </a:rPr>
              <a:t>1 siniestro individual</a:t>
            </a:r>
          </a:p>
        </p:txBody>
      </p:sp>
      <p:cxnSp>
        <p:nvCxnSpPr>
          <p:cNvPr id="87" name="Straight Arrow Connector 86"/>
          <p:cNvCxnSpPr>
            <a:stCxn id="79" idx="7"/>
          </p:cNvCxnSpPr>
          <p:nvPr/>
        </p:nvCxnSpPr>
        <p:spPr>
          <a:xfrm flipV="1">
            <a:off x="3011735" y="3230020"/>
            <a:ext cx="323030" cy="99756"/>
          </a:xfrm>
          <a:prstGeom prst="straightConnector1">
            <a:avLst/>
          </a:prstGeom>
          <a:ln w="12700">
            <a:solidFill>
              <a:srgbClr val="EE3D8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1101911" y="4970594"/>
            <a:ext cx="391133" cy="107702"/>
          </a:xfrm>
          <a:prstGeom prst="straightConnector1">
            <a:avLst/>
          </a:prstGeom>
          <a:ln w="12700">
            <a:solidFill>
              <a:srgbClr val="EE3D8B"/>
            </a:solidFill>
            <a:tailEnd type="triangle"/>
          </a:ln>
          <a:effectLst/>
        </p:spPr>
        <p:style>
          <a:lnRef idx="2">
            <a:schemeClr val="accent1"/>
          </a:lnRef>
          <a:fillRef idx="0">
            <a:schemeClr val="accent1"/>
          </a:fillRef>
          <a:effectRef idx="1">
            <a:schemeClr val="accent1"/>
          </a:effectRef>
          <a:fontRef idx="minor">
            <a:schemeClr val="tx1"/>
          </a:fontRef>
        </p:style>
      </p:cxnSp>
      <p:sp>
        <p:nvSpPr>
          <p:cNvPr id="201" name="Rectangle 200"/>
          <p:cNvSpPr/>
          <p:nvPr/>
        </p:nvSpPr>
        <p:spPr>
          <a:xfrm>
            <a:off x="5517763" y="3620765"/>
            <a:ext cx="2269374" cy="1333851"/>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FFFFFF"/>
                </a:solidFill>
                <a:effectLst/>
                <a:uLnTx/>
                <a:uFillTx/>
                <a:latin typeface="Arial" panose="020B0604020202020204"/>
                <a:ea typeface="+mn-ea"/>
                <a:cs typeface="+mn-cs"/>
              </a:rPr>
              <a:t>USD 4,550,000</a:t>
            </a:r>
          </a:p>
        </p:txBody>
      </p:sp>
      <p:sp>
        <p:nvSpPr>
          <p:cNvPr id="202" name="Rectangle 201"/>
          <p:cNvSpPr/>
          <p:nvPr/>
        </p:nvSpPr>
        <p:spPr>
          <a:xfrm>
            <a:off x="5517763" y="4972388"/>
            <a:ext cx="2269374" cy="445393"/>
          </a:xfrm>
          <a:prstGeom prst="rect">
            <a:avLst/>
          </a:prstGeom>
          <a:pattFill prst="wdUpDiag">
            <a:fgClr>
              <a:srgbClr val="EE3D8B"/>
            </a:fgClr>
            <a:bgClr>
              <a:srgbClr val="FFFFFF"/>
            </a:bgClr>
          </a:patt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3" name="Rectangle 202"/>
          <p:cNvSpPr/>
          <p:nvPr/>
        </p:nvSpPr>
        <p:spPr>
          <a:xfrm>
            <a:off x="5517763" y="2266640"/>
            <a:ext cx="2269374" cy="1320801"/>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FFFFFF"/>
                </a:solidFill>
                <a:effectLst/>
                <a:uLnTx/>
                <a:uFillTx/>
                <a:latin typeface="Arial" panose="020B0604020202020204"/>
                <a:ea typeface="+mn-ea"/>
                <a:cs typeface="+mn-cs"/>
              </a:rPr>
              <a:t>USD 5,000,000</a:t>
            </a:r>
          </a:p>
        </p:txBody>
      </p:sp>
      <p:sp>
        <p:nvSpPr>
          <p:cNvPr id="204" name="Rectangle 203"/>
          <p:cNvSpPr/>
          <p:nvPr/>
        </p:nvSpPr>
        <p:spPr>
          <a:xfrm>
            <a:off x="5629502" y="5004567"/>
            <a:ext cx="2045896" cy="355768"/>
          </a:xfrm>
          <a:prstGeom prst="rect">
            <a:avLst/>
          </a:prstGeom>
          <a:solidFill>
            <a:srgbClr val="EE3D8B"/>
          </a:solidFill>
          <a:ln w="9525" cap="flat" cmpd="sng" algn="ctr">
            <a:noFill/>
            <a:prstDash val="solid"/>
          </a:ln>
          <a:effectLst/>
        </p:spPr>
        <p:txBody>
          <a:bodyPr rtlCol="0" anchor="ctr"/>
          <a:lstStyle/>
          <a:p>
            <a:pPr lvl="0" algn="ctr" defTabSz="914400">
              <a:defRPr/>
            </a:pPr>
            <a:r>
              <a:rPr lang="es-ES" sz="1200" kern="0" dirty="0">
                <a:solidFill>
                  <a:srgbClr val="FFFFFF"/>
                </a:solidFill>
              </a:rPr>
              <a:t>Retención Compañía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FFFFFF"/>
                </a:solidFill>
                <a:effectLst/>
                <a:uLnTx/>
                <a:uFillTx/>
                <a:latin typeface="Arial" panose="020B0604020202020204"/>
              </a:rPr>
              <a:t>USD </a:t>
            </a:r>
            <a:r>
              <a:rPr lang="es-ES" sz="1200" kern="0" dirty="0">
                <a:solidFill>
                  <a:srgbClr val="FFFFFF"/>
                </a:solidFill>
                <a:latin typeface="Arial" panose="020B0604020202020204"/>
              </a:rPr>
              <a:t>450,000</a:t>
            </a:r>
            <a:endParaRPr kumimoji="0" lang="es-ES" sz="1200" b="0" i="0" u="none" strike="noStrike" kern="0" cap="none" spc="0" normalizeH="0" baseline="0" noProof="0" dirty="0">
              <a:ln>
                <a:noFill/>
              </a:ln>
              <a:solidFill>
                <a:srgbClr val="FFFFFF"/>
              </a:solidFill>
              <a:effectLst/>
              <a:uLnTx/>
              <a:uFillTx/>
              <a:latin typeface="Arial" panose="020B0604020202020204"/>
            </a:endParaRPr>
          </a:p>
        </p:txBody>
      </p:sp>
      <p:sp>
        <p:nvSpPr>
          <p:cNvPr id="205" name="TextBox 204"/>
          <p:cNvSpPr txBox="1"/>
          <p:nvPr/>
        </p:nvSpPr>
        <p:spPr>
          <a:xfrm>
            <a:off x="6012457" y="1730050"/>
            <a:ext cx="1914686" cy="430887"/>
          </a:xfrm>
          <a:prstGeom prst="rect">
            <a:avLst/>
          </a:prstGeom>
          <a:noFill/>
        </p:spPr>
        <p:txBody>
          <a:bodyPr wrap="square" lIns="0" tIns="0" rIns="0" bIns="0" rtlCol="0">
            <a:spAutoFit/>
          </a:bodyPr>
          <a:lstStyle/>
          <a:p>
            <a:r>
              <a:rPr lang="es-ES" sz="1400" dirty="0">
                <a:solidFill>
                  <a:schemeClr val="accent2"/>
                </a:solidFill>
              </a:rPr>
              <a:t>Incendio en una fábrica por </a:t>
            </a:r>
            <a:r>
              <a:rPr lang="es-ES" sz="1400" b="1" dirty="0">
                <a:solidFill>
                  <a:schemeClr val="accent2"/>
                </a:solidFill>
              </a:rPr>
              <a:t>USD 6,500,000</a:t>
            </a:r>
          </a:p>
        </p:txBody>
      </p:sp>
      <p:sp>
        <p:nvSpPr>
          <p:cNvPr id="206" name="Rectangle 205"/>
          <p:cNvSpPr/>
          <p:nvPr/>
        </p:nvSpPr>
        <p:spPr>
          <a:xfrm>
            <a:off x="5387215" y="1241582"/>
            <a:ext cx="2399921" cy="355768"/>
          </a:xfrm>
          <a:prstGeom prst="rect">
            <a:avLst/>
          </a:pr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FFFFFF"/>
                </a:solidFill>
                <a:effectLst/>
                <a:uLnTx/>
                <a:uFillTx/>
                <a:latin typeface="Arial" panose="020B0604020202020204"/>
                <a:ea typeface="+mn-ea"/>
                <a:cs typeface="+mn-cs"/>
              </a:rPr>
              <a:t>Escenario 1</a:t>
            </a:r>
          </a:p>
        </p:txBody>
      </p:sp>
      <p:cxnSp>
        <p:nvCxnSpPr>
          <p:cNvPr id="207" name="Straight Connector 206"/>
          <p:cNvCxnSpPr/>
          <p:nvPr/>
        </p:nvCxnSpPr>
        <p:spPr>
          <a:xfrm flipV="1">
            <a:off x="5387215" y="4951564"/>
            <a:ext cx="3067397" cy="8314"/>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5517763" y="5529509"/>
            <a:ext cx="2936849" cy="861774"/>
          </a:xfrm>
          <a:prstGeom prst="rect">
            <a:avLst/>
          </a:prstGeom>
          <a:noFill/>
        </p:spPr>
        <p:txBody>
          <a:bodyPr wrap="square" lIns="0" tIns="0" rIns="0" bIns="0" rtlCol="0">
            <a:spAutoFit/>
          </a:bodyPr>
          <a:lstStyle/>
          <a:p>
            <a:pPr algn="l"/>
            <a:r>
              <a:rPr lang="es-ES" sz="1400" dirty="0"/>
              <a:t>Los primeros USD 450,000 los retiene LARG y el exceso de </a:t>
            </a:r>
            <a:br>
              <a:rPr lang="es-ES" sz="1400" dirty="0"/>
            </a:br>
            <a:r>
              <a:rPr lang="es-ES" sz="1400" dirty="0"/>
              <a:t>USD 6,050,000 se recupera de los reaseguradores.</a:t>
            </a:r>
          </a:p>
        </p:txBody>
      </p:sp>
      <p:grpSp>
        <p:nvGrpSpPr>
          <p:cNvPr id="209" name="Group 4"/>
          <p:cNvGrpSpPr>
            <a:grpSpLocks noChangeAspect="1"/>
          </p:cNvGrpSpPr>
          <p:nvPr/>
        </p:nvGrpSpPr>
        <p:grpSpPr bwMode="auto">
          <a:xfrm>
            <a:off x="5452602" y="1697295"/>
            <a:ext cx="497423" cy="481013"/>
            <a:chOff x="3840" y="2160"/>
            <a:chExt cx="485" cy="469"/>
          </a:xfrm>
          <a:solidFill>
            <a:schemeClr val="accent2"/>
          </a:solidFill>
        </p:grpSpPr>
        <p:sp>
          <p:nvSpPr>
            <p:cNvPr id="210" name="Freeform 5"/>
            <p:cNvSpPr>
              <a:spLocks/>
            </p:cNvSpPr>
            <p:nvPr/>
          </p:nvSpPr>
          <p:spPr bwMode="auto">
            <a:xfrm>
              <a:off x="3992" y="2463"/>
              <a:ext cx="75" cy="30"/>
            </a:xfrm>
            <a:custGeom>
              <a:avLst/>
              <a:gdLst>
                <a:gd name="T0" fmla="*/ 8 w 40"/>
                <a:gd name="T1" fmla="*/ 16 h 16"/>
                <a:gd name="T2" fmla="*/ 32 w 40"/>
                <a:gd name="T3" fmla="*/ 16 h 16"/>
                <a:gd name="T4" fmla="*/ 40 w 40"/>
                <a:gd name="T5" fmla="*/ 8 h 16"/>
                <a:gd name="T6" fmla="*/ 32 w 40"/>
                <a:gd name="T7" fmla="*/ 0 h 16"/>
                <a:gd name="T8" fmla="*/ 8 w 40"/>
                <a:gd name="T9" fmla="*/ 0 h 16"/>
                <a:gd name="T10" fmla="*/ 0 w 40"/>
                <a:gd name="T11" fmla="*/ 8 h 16"/>
                <a:gd name="T12" fmla="*/ 8 w 4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8" y="16"/>
                  </a:moveTo>
                  <a:cubicBezTo>
                    <a:pt x="32" y="16"/>
                    <a:pt x="32" y="16"/>
                    <a:pt x="32" y="16"/>
                  </a:cubicBezTo>
                  <a:cubicBezTo>
                    <a:pt x="37" y="16"/>
                    <a:pt x="40" y="12"/>
                    <a:pt x="40" y="8"/>
                  </a:cubicBezTo>
                  <a:cubicBezTo>
                    <a:pt x="40" y="4"/>
                    <a:pt x="37" y="0"/>
                    <a:pt x="32"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11" name="Freeform 6"/>
            <p:cNvSpPr>
              <a:spLocks/>
            </p:cNvSpPr>
            <p:nvPr/>
          </p:nvSpPr>
          <p:spPr bwMode="auto">
            <a:xfrm>
              <a:off x="3992" y="2523"/>
              <a:ext cx="75" cy="30"/>
            </a:xfrm>
            <a:custGeom>
              <a:avLst/>
              <a:gdLst>
                <a:gd name="T0" fmla="*/ 8 w 40"/>
                <a:gd name="T1" fmla="*/ 16 h 16"/>
                <a:gd name="T2" fmla="*/ 32 w 40"/>
                <a:gd name="T3" fmla="*/ 16 h 16"/>
                <a:gd name="T4" fmla="*/ 40 w 40"/>
                <a:gd name="T5" fmla="*/ 8 h 16"/>
                <a:gd name="T6" fmla="*/ 32 w 40"/>
                <a:gd name="T7" fmla="*/ 0 h 16"/>
                <a:gd name="T8" fmla="*/ 8 w 40"/>
                <a:gd name="T9" fmla="*/ 0 h 16"/>
                <a:gd name="T10" fmla="*/ 0 w 40"/>
                <a:gd name="T11" fmla="*/ 8 h 16"/>
                <a:gd name="T12" fmla="*/ 8 w 4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8" y="16"/>
                  </a:moveTo>
                  <a:cubicBezTo>
                    <a:pt x="32" y="16"/>
                    <a:pt x="32" y="16"/>
                    <a:pt x="32" y="16"/>
                  </a:cubicBezTo>
                  <a:cubicBezTo>
                    <a:pt x="37" y="16"/>
                    <a:pt x="40" y="12"/>
                    <a:pt x="40" y="8"/>
                  </a:cubicBezTo>
                  <a:cubicBezTo>
                    <a:pt x="40" y="4"/>
                    <a:pt x="37" y="0"/>
                    <a:pt x="32"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12" name="Freeform 7"/>
            <p:cNvSpPr>
              <a:spLocks/>
            </p:cNvSpPr>
            <p:nvPr/>
          </p:nvSpPr>
          <p:spPr bwMode="auto">
            <a:xfrm>
              <a:off x="3992" y="2402"/>
              <a:ext cx="75" cy="30"/>
            </a:xfrm>
            <a:custGeom>
              <a:avLst/>
              <a:gdLst>
                <a:gd name="T0" fmla="*/ 8 w 40"/>
                <a:gd name="T1" fmla="*/ 16 h 16"/>
                <a:gd name="T2" fmla="*/ 32 w 40"/>
                <a:gd name="T3" fmla="*/ 16 h 16"/>
                <a:gd name="T4" fmla="*/ 40 w 40"/>
                <a:gd name="T5" fmla="*/ 8 h 16"/>
                <a:gd name="T6" fmla="*/ 32 w 40"/>
                <a:gd name="T7" fmla="*/ 0 h 16"/>
                <a:gd name="T8" fmla="*/ 8 w 40"/>
                <a:gd name="T9" fmla="*/ 0 h 16"/>
                <a:gd name="T10" fmla="*/ 0 w 40"/>
                <a:gd name="T11" fmla="*/ 8 h 16"/>
                <a:gd name="T12" fmla="*/ 8 w 4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8" y="16"/>
                  </a:moveTo>
                  <a:cubicBezTo>
                    <a:pt x="32" y="16"/>
                    <a:pt x="32" y="16"/>
                    <a:pt x="32" y="16"/>
                  </a:cubicBezTo>
                  <a:cubicBezTo>
                    <a:pt x="37" y="16"/>
                    <a:pt x="40" y="12"/>
                    <a:pt x="40" y="8"/>
                  </a:cubicBezTo>
                  <a:cubicBezTo>
                    <a:pt x="40" y="4"/>
                    <a:pt x="37" y="0"/>
                    <a:pt x="32"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13" name="Freeform 8"/>
            <p:cNvSpPr>
              <a:spLocks noEditPoints="1"/>
            </p:cNvSpPr>
            <p:nvPr/>
          </p:nvSpPr>
          <p:spPr bwMode="auto">
            <a:xfrm>
              <a:off x="3840" y="2160"/>
              <a:ext cx="485" cy="469"/>
            </a:xfrm>
            <a:custGeom>
              <a:avLst/>
              <a:gdLst>
                <a:gd name="T0" fmla="*/ 251 w 256"/>
                <a:gd name="T1" fmla="*/ 40 h 248"/>
                <a:gd name="T2" fmla="*/ 139 w 256"/>
                <a:gd name="T3" fmla="*/ 0 h 248"/>
                <a:gd name="T4" fmla="*/ 132 w 256"/>
                <a:gd name="T5" fmla="*/ 1 h 248"/>
                <a:gd name="T6" fmla="*/ 128 w 256"/>
                <a:gd name="T7" fmla="*/ 8 h 248"/>
                <a:gd name="T8" fmla="*/ 128 w 256"/>
                <a:gd name="T9" fmla="*/ 64 h 248"/>
                <a:gd name="T10" fmla="*/ 136 w 256"/>
                <a:gd name="T11" fmla="*/ 72 h 248"/>
                <a:gd name="T12" fmla="*/ 144 w 256"/>
                <a:gd name="T13" fmla="*/ 64 h 248"/>
                <a:gd name="T14" fmla="*/ 144 w 256"/>
                <a:gd name="T15" fmla="*/ 19 h 248"/>
                <a:gd name="T16" fmla="*/ 240 w 256"/>
                <a:gd name="T17" fmla="*/ 54 h 248"/>
                <a:gd name="T18" fmla="*/ 240 w 256"/>
                <a:gd name="T19" fmla="*/ 232 h 248"/>
                <a:gd name="T20" fmla="*/ 160 w 256"/>
                <a:gd name="T21" fmla="*/ 232 h 248"/>
                <a:gd name="T22" fmla="*/ 160 w 256"/>
                <a:gd name="T23" fmla="*/ 96 h 248"/>
                <a:gd name="T24" fmla="*/ 152 w 256"/>
                <a:gd name="T25" fmla="*/ 88 h 248"/>
                <a:gd name="T26" fmla="*/ 48 w 256"/>
                <a:gd name="T27" fmla="*/ 88 h 248"/>
                <a:gd name="T28" fmla="*/ 40 w 256"/>
                <a:gd name="T29" fmla="*/ 96 h 248"/>
                <a:gd name="T30" fmla="*/ 40 w 256"/>
                <a:gd name="T31" fmla="*/ 128 h 248"/>
                <a:gd name="T32" fmla="*/ 8 w 256"/>
                <a:gd name="T33" fmla="*/ 128 h 248"/>
                <a:gd name="T34" fmla="*/ 0 w 256"/>
                <a:gd name="T35" fmla="*/ 136 h 248"/>
                <a:gd name="T36" fmla="*/ 0 w 256"/>
                <a:gd name="T37" fmla="*/ 240 h 248"/>
                <a:gd name="T38" fmla="*/ 8 w 256"/>
                <a:gd name="T39" fmla="*/ 248 h 248"/>
                <a:gd name="T40" fmla="*/ 48 w 256"/>
                <a:gd name="T41" fmla="*/ 248 h 248"/>
                <a:gd name="T42" fmla="*/ 248 w 256"/>
                <a:gd name="T43" fmla="*/ 248 h 248"/>
                <a:gd name="T44" fmla="*/ 256 w 256"/>
                <a:gd name="T45" fmla="*/ 240 h 248"/>
                <a:gd name="T46" fmla="*/ 256 w 256"/>
                <a:gd name="T47" fmla="*/ 48 h 248"/>
                <a:gd name="T48" fmla="*/ 251 w 256"/>
                <a:gd name="T49" fmla="*/ 40 h 248"/>
                <a:gd name="T50" fmla="*/ 16 w 256"/>
                <a:gd name="T51" fmla="*/ 144 h 248"/>
                <a:gd name="T52" fmla="*/ 40 w 256"/>
                <a:gd name="T53" fmla="*/ 144 h 248"/>
                <a:gd name="T54" fmla="*/ 40 w 256"/>
                <a:gd name="T55" fmla="*/ 232 h 248"/>
                <a:gd name="T56" fmla="*/ 16 w 256"/>
                <a:gd name="T57" fmla="*/ 232 h 248"/>
                <a:gd name="T58" fmla="*/ 16 w 256"/>
                <a:gd name="T59" fmla="*/ 144 h 248"/>
                <a:gd name="T60" fmla="*/ 144 w 256"/>
                <a:gd name="T61" fmla="*/ 232 h 248"/>
                <a:gd name="T62" fmla="*/ 56 w 256"/>
                <a:gd name="T63" fmla="*/ 232 h 248"/>
                <a:gd name="T64" fmla="*/ 56 w 256"/>
                <a:gd name="T65" fmla="*/ 104 h 248"/>
                <a:gd name="T66" fmla="*/ 144 w 256"/>
                <a:gd name="T67" fmla="*/ 104 h 248"/>
                <a:gd name="T68" fmla="*/ 144 w 256"/>
                <a:gd name="T69"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248">
                  <a:moveTo>
                    <a:pt x="251" y="40"/>
                  </a:moveTo>
                  <a:cubicBezTo>
                    <a:pt x="139" y="0"/>
                    <a:pt x="139" y="0"/>
                    <a:pt x="139" y="0"/>
                  </a:cubicBezTo>
                  <a:cubicBezTo>
                    <a:pt x="136" y="0"/>
                    <a:pt x="134" y="0"/>
                    <a:pt x="132" y="1"/>
                  </a:cubicBezTo>
                  <a:cubicBezTo>
                    <a:pt x="130" y="3"/>
                    <a:pt x="128" y="5"/>
                    <a:pt x="128" y="8"/>
                  </a:cubicBezTo>
                  <a:cubicBezTo>
                    <a:pt x="128" y="64"/>
                    <a:pt x="128" y="64"/>
                    <a:pt x="128" y="64"/>
                  </a:cubicBezTo>
                  <a:cubicBezTo>
                    <a:pt x="128" y="68"/>
                    <a:pt x="132" y="72"/>
                    <a:pt x="136" y="72"/>
                  </a:cubicBezTo>
                  <a:cubicBezTo>
                    <a:pt x="141" y="72"/>
                    <a:pt x="144" y="68"/>
                    <a:pt x="144" y="64"/>
                  </a:cubicBezTo>
                  <a:cubicBezTo>
                    <a:pt x="144" y="19"/>
                    <a:pt x="144" y="19"/>
                    <a:pt x="144" y="19"/>
                  </a:cubicBezTo>
                  <a:cubicBezTo>
                    <a:pt x="240" y="54"/>
                    <a:pt x="240" y="54"/>
                    <a:pt x="240" y="54"/>
                  </a:cubicBezTo>
                  <a:cubicBezTo>
                    <a:pt x="240" y="232"/>
                    <a:pt x="240" y="232"/>
                    <a:pt x="240" y="232"/>
                  </a:cubicBezTo>
                  <a:cubicBezTo>
                    <a:pt x="160" y="232"/>
                    <a:pt x="160" y="232"/>
                    <a:pt x="160" y="232"/>
                  </a:cubicBezTo>
                  <a:cubicBezTo>
                    <a:pt x="160" y="96"/>
                    <a:pt x="160" y="96"/>
                    <a:pt x="160" y="96"/>
                  </a:cubicBezTo>
                  <a:cubicBezTo>
                    <a:pt x="160" y="92"/>
                    <a:pt x="157" y="88"/>
                    <a:pt x="152" y="88"/>
                  </a:cubicBezTo>
                  <a:cubicBezTo>
                    <a:pt x="48" y="88"/>
                    <a:pt x="48" y="88"/>
                    <a:pt x="48" y="88"/>
                  </a:cubicBezTo>
                  <a:cubicBezTo>
                    <a:pt x="44" y="88"/>
                    <a:pt x="40" y="92"/>
                    <a:pt x="40" y="96"/>
                  </a:cubicBezTo>
                  <a:cubicBezTo>
                    <a:pt x="40" y="128"/>
                    <a:pt x="40" y="128"/>
                    <a:pt x="40" y="128"/>
                  </a:cubicBezTo>
                  <a:cubicBezTo>
                    <a:pt x="8" y="128"/>
                    <a:pt x="8" y="128"/>
                    <a:pt x="8" y="128"/>
                  </a:cubicBezTo>
                  <a:cubicBezTo>
                    <a:pt x="4" y="128"/>
                    <a:pt x="0" y="132"/>
                    <a:pt x="0" y="136"/>
                  </a:cubicBezTo>
                  <a:cubicBezTo>
                    <a:pt x="0" y="240"/>
                    <a:pt x="0" y="240"/>
                    <a:pt x="0" y="240"/>
                  </a:cubicBezTo>
                  <a:cubicBezTo>
                    <a:pt x="0" y="244"/>
                    <a:pt x="4" y="248"/>
                    <a:pt x="8" y="248"/>
                  </a:cubicBezTo>
                  <a:cubicBezTo>
                    <a:pt x="48" y="248"/>
                    <a:pt x="48" y="248"/>
                    <a:pt x="48" y="248"/>
                  </a:cubicBezTo>
                  <a:cubicBezTo>
                    <a:pt x="248" y="248"/>
                    <a:pt x="248" y="248"/>
                    <a:pt x="248" y="248"/>
                  </a:cubicBezTo>
                  <a:cubicBezTo>
                    <a:pt x="253" y="248"/>
                    <a:pt x="256" y="244"/>
                    <a:pt x="256" y="240"/>
                  </a:cubicBezTo>
                  <a:cubicBezTo>
                    <a:pt x="256" y="48"/>
                    <a:pt x="256" y="48"/>
                    <a:pt x="256" y="48"/>
                  </a:cubicBezTo>
                  <a:cubicBezTo>
                    <a:pt x="256" y="45"/>
                    <a:pt x="254" y="42"/>
                    <a:pt x="251" y="40"/>
                  </a:cubicBezTo>
                  <a:close/>
                  <a:moveTo>
                    <a:pt x="16" y="144"/>
                  </a:moveTo>
                  <a:cubicBezTo>
                    <a:pt x="40" y="144"/>
                    <a:pt x="40" y="144"/>
                    <a:pt x="40" y="144"/>
                  </a:cubicBezTo>
                  <a:cubicBezTo>
                    <a:pt x="40" y="232"/>
                    <a:pt x="40" y="232"/>
                    <a:pt x="40" y="232"/>
                  </a:cubicBezTo>
                  <a:cubicBezTo>
                    <a:pt x="16" y="232"/>
                    <a:pt x="16" y="232"/>
                    <a:pt x="16" y="232"/>
                  </a:cubicBezTo>
                  <a:lnTo>
                    <a:pt x="16" y="144"/>
                  </a:lnTo>
                  <a:close/>
                  <a:moveTo>
                    <a:pt x="144" y="232"/>
                  </a:moveTo>
                  <a:cubicBezTo>
                    <a:pt x="56" y="232"/>
                    <a:pt x="56" y="232"/>
                    <a:pt x="56" y="232"/>
                  </a:cubicBezTo>
                  <a:cubicBezTo>
                    <a:pt x="56" y="104"/>
                    <a:pt x="56" y="104"/>
                    <a:pt x="56" y="104"/>
                  </a:cubicBezTo>
                  <a:cubicBezTo>
                    <a:pt x="144" y="104"/>
                    <a:pt x="144" y="104"/>
                    <a:pt x="144" y="104"/>
                  </a:cubicBezTo>
                  <a:lnTo>
                    <a:pt x="144"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14" name="Freeform 9"/>
            <p:cNvSpPr>
              <a:spLocks/>
            </p:cNvSpPr>
            <p:nvPr/>
          </p:nvSpPr>
          <p:spPr bwMode="auto">
            <a:xfrm>
              <a:off x="4173" y="2266"/>
              <a:ext cx="31" cy="287"/>
            </a:xfrm>
            <a:custGeom>
              <a:avLst/>
              <a:gdLst>
                <a:gd name="T0" fmla="*/ 16 w 16"/>
                <a:gd name="T1" fmla="*/ 144 h 152"/>
                <a:gd name="T2" fmla="*/ 16 w 16"/>
                <a:gd name="T3" fmla="*/ 8 h 152"/>
                <a:gd name="T4" fmla="*/ 8 w 16"/>
                <a:gd name="T5" fmla="*/ 0 h 152"/>
                <a:gd name="T6" fmla="*/ 0 w 16"/>
                <a:gd name="T7" fmla="*/ 8 h 152"/>
                <a:gd name="T8" fmla="*/ 0 w 16"/>
                <a:gd name="T9" fmla="*/ 144 h 152"/>
                <a:gd name="T10" fmla="*/ 8 w 16"/>
                <a:gd name="T11" fmla="*/ 152 h 152"/>
                <a:gd name="T12" fmla="*/ 16 w 16"/>
                <a:gd name="T13" fmla="*/ 144 h 152"/>
              </a:gdLst>
              <a:ahLst/>
              <a:cxnLst>
                <a:cxn ang="0">
                  <a:pos x="T0" y="T1"/>
                </a:cxn>
                <a:cxn ang="0">
                  <a:pos x="T2" y="T3"/>
                </a:cxn>
                <a:cxn ang="0">
                  <a:pos x="T4" y="T5"/>
                </a:cxn>
                <a:cxn ang="0">
                  <a:pos x="T6" y="T7"/>
                </a:cxn>
                <a:cxn ang="0">
                  <a:pos x="T8" y="T9"/>
                </a:cxn>
                <a:cxn ang="0">
                  <a:pos x="T10" y="T11"/>
                </a:cxn>
                <a:cxn ang="0">
                  <a:pos x="T12" y="T13"/>
                </a:cxn>
              </a:cxnLst>
              <a:rect l="0" t="0" r="r" b="b"/>
              <a:pathLst>
                <a:path w="16" h="152">
                  <a:moveTo>
                    <a:pt x="16" y="144"/>
                  </a:moveTo>
                  <a:cubicBezTo>
                    <a:pt x="16" y="8"/>
                    <a:pt x="16" y="8"/>
                    <a:pt x="16" y="8"/>
                  </a:cubicBezTo>
                  <a:cubicBezTo>
                    <a:pt x="16" y="4"/>
                    <a:pt x="13" y="0"/>
                    <a:pt x="8" y="0"/>
                  </a:cubicBezTo>
                  <a:cubicBezTo>
                    <a:pt x="4" y="0"/>
                    <a:pt x="0" y="4"/>
                    <a:pt x="0" y="8"/>
                  </a:cubicBezTo>
                  <a:cubicBezTo>
                    <a:pt x="0" y="144"/>
                    <a:pt x="0" y="144"/>
                    <a:pt x="0" y="144"/>
                  </a:cubicBezTo>
                  <a:cubicBezTo>
                    <a:pt x="0" y="148"/>
                    <a:pt x="4" y="152"/>
                    <a:pt x="8" y="152"/>
                  </a:cubicBezTo>
                  <a:cubicBezTo>
                    <a:pt x="13" y="152"/>
                    <a:pt x="16" y="148"/>
                    <a:pt x="1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15" name="Freeform 10"/>
            <p:cNvSpPr>
              <a:spLocks/>
            </p:cNvSpPr>
            <p:nvPr/>
          </p:nvSpPr>
          <p:spPr bwMode="auto">
            <a:xfrm>
              <a:off x="4234" y="2296"/>
              <a:ext cx="30" cy="257"/>
            </a:xfrm>
            <a:custGeom>
              <a:avLst/>
              <a:gdLst>
                <a:gd name="T0" fmla="*/ 16 w 16"/>
                <a:gd name="T1" fmla="*/ 128 h 136"/>
                <a:gd name="T2" fmla="*/ 16 w 16"/>
                <a:gd name="T3" fmla="*/ 8 h 136"/>
                <a:gd name="T4" fmla="*/ 8 w 16"/>
                <a:gd name="T5" fmla="*/ 0 h 136"/>
                <a:gd name="T6" fmla="*/ 0 w 16"/>
                <a:gd name="T7" fmla="*/ 8 h 136"/>
                <a:gd name="T8" fmla="*/ 0 w 16"/>
                <a:gd name="T9" fmla="*/ 128 h 136"/>
                <a:gd name="T10" fmla="*/ 8 w 16"/>
                <a:gd name="T11" fmla="*/ 136 h 136"/>
                <a:gd name="T12" fmla="*/ 16 w 16"/>
                <a:gd name="T13" fmla="*/ 128 h 136"/>
              </a:gdLst>
              <a:ahLst/>
              <a:cxnLst>
                <a:cxn ang="0">
                  <a:pos x="T0" y="T1"/>
                </a:cxn>
                <a:cxn ang="0">
                  <a:pos x="T2" y="T3"/>
                </a:cxn>
                <a:cxn ang="0">
                  <a:pos x="T4" y="T5"/>
                </a:cxn>
                <a:cxn ang="0">
                  <a:pos x="T6" y="T7"/>
                </a:cxn>
                <a:cxn ang="0">
                  <a:pos x="T8" y="T9"/>
                </a:cxn>
                <a:cxn ang="0">
                  <a:pos x="T10" y="T11"/>
                </a:cxn>
                <a:cxn ang="0">
                  <a:pos x="T12" y="T13"/>
                </a:cxn>
              </a:cxnLst>
              <a:rect l="0" t="0" r="r" b="b"/>
              <a:pathLst>
                <a:path w="16" h="136">
                  <a:moveTo>
                    <a:pt x="16" y="128"/>
                  </a:moveTo>
                  <a:cubicBezTo>
                    <a:pt x="16" y="8"/>
                    <a:pt x="16" y="8"/>
                    <a:pt x="16" y="8"/>
                  </a:cubicBezTo>
                  <a:cubicBezTo>
                    <a:pt x="16" y="4"/>
                    <a:pt x="13" y="0"/>
                    <a:pt x="8" y="0"/>
                  </a:cubicBezTo>
                  <a:cubicBezTo>
                    <a:pt x="4" y="0"/>
                    <a:pt x="0" y="4"/>
                    <a:pt x="0" y="8"/>
                  </a:cubicBezTo>
                  <a:cubicBezTo>
                    <a:pt x="0" y="128"/>
                    <a:pt x="0" y="128"/>
                    <a:pt x="0" y="128"/>
                  </a:cubicBezTo>
                  <a:cubicBezTo>
                    <a:pt x="0" y="132"/>
                    <a:pt x="4" y="136"/>
                    <a:pt x="8" y="136"/>
                  </a:cubicBezTo>
                  <a:cubicBezTo>
                    <a:pt x="13" y="136"/>
                    <a:pt x="16" y="132"/>
                    <a:pt x="1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216" name="TextBox 215"/>
          <p:cNvSpPr txBox="1"/>
          <p:nvPr/>
        </p:nvSpPr>
        <p:spPr>
          <a:xfrm>
            <a:off x="7834762" y="4730039"/>
            <a:ext cx="2128058" cy="184666"/>
          </a:xfrm>
          <a:prstGeom prst="rect">
            <a:avLst/>
          </a:prstGeom>
          <a:noFill/>
        </p:spPr>
        <p:txBody>
          <a:bodyPr wrap="square" lIns="0" tIns="0" rIns="0" bIns="0" rtlCol="0">
            <a:spAutoFit/>
          </a:bodyPr>
          <a:lstStyle/>
          <a:p>
            <a:pPr algn="l"/>
            <a:r>
              <a:rPr lang="es-ES" sz="1200" b="1" dirty="0">
                <a:solidFill>
                  <a:schemeClr val="accent2"/>
                </a:solidFill>
              </a:rPr>
              <a:t>USD 450k</a:t>
            </a:r>
          </a:p>
        </p:txBody>
      </p:sp>
      <p:cxnSp>
        <p:nvCxnSpPr>
          <p:cNvPr id="217" name="Straight Connector 216"/>
          <p:cNvCxnSpPr/>
          <p:nvPr/>
        </p:nvCxnSpPr>
        <p:spPr>
          <a:xfrm flipV="1">
            <a:off x="5373358" y="3291810"/>
            <a:ext cx="3067397" cy="8314"/>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218" name="TextBox 217"/>
          <p:cNvSpPr txBox="1"/>
          <p:nvPr/>
        </p:nvSpPr>
        <p:spPr>
          <a:xfrm>
            <a:off x="7834762" y="3036364"/>
            <a:ext cx="2128058" cy="184666"/>
          </a:xfrm>
          <a:prstGeom prst="rect">
            <a:avLst/>
          </a:prstGeom>
          <a:noFill/>
        </p:spPr>
        <p:txBody>
          <a:bodyPr wrap="square" lIns="0" tIns="0" rIns="0" bIns="0" rtlCol="0">
            <a:spAutoFit/>
          </a:bodyPr>
          <a:lstStyle/>
          <a:p>
            <a:pPr algn="l"/>
            <a:r>
              <a:rPr lang="es-ES" sz="1200" b="1" dirty="0">
                <a:solidFill>
                  <a:schemeClr val="accent2"/>
                </a:solidFill>
              </a:rPr>
              <a:t>USD 6.5m</a:t>
            </a:r>
          </a:p>
        </p:txBody>
      </p:sp>
      <p:sp>
        <p:nvSpPr>
          <p:cNvPr id="219" name="Down Arrow 218"/>
          <p:cNvSpPr/>
          <p:nvPr/>
        </p:nvSpPr>
        <p:spPr>
          <a:xfrm rot="10800000">
            <a:off x="5065946" y="3291810"/>
            <a:ext cx="404867" cy="2116637"/>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cxnSp>
        <p:nvCxnSpPr>
          <p:cNvPr id="220" name="Straight Connector 219"/>
          <p:cNvCxnSpPr/>
          <p:nvPr/>
        </p:nvCxnSpPr>
        <p:spPr>
          <a:xfrm>
            <a:off x="8585436" y="1125283"/>
            <a:ext cx="0" cy="5070763"/>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21" name="Rectangle 220"/>
          <p:cNvSpPr/>
          <p:nvPr/>
        </p:nvSpPr>
        <p:spPr>
          <a:xfrm>
            <a:off x="9118635" y="3606887"/>
            <a:ext cx="2269374" cy="1333851"/>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FFFFFF"/>
                </a:solidFill>
                <a:effectLst/>
                <a:uLnTx/>
                <a:uFillTx/>
                <a:latin typeface="Arial" panose="020B0604020202020204"/>
                <a:ea typeface="+mn-ea"/>
                <a:cs typeface="+mn-cs"/>
              </a:rPr>
              <a:t>USD 4,550,000</a:t>
            </a:r>
          </a:p>
        </p:txBody>
      </p:sp>
      <p:sp>
        <p:nvSpPr>
          <p:cNvPr id="222" name="Rectangle 221"/>
          <p:cNvSpPr/>
          <p:nvPr/>
        </p:nvSpPr>
        <p:spPr>
          <a:xfrm>
            <a:off x="9118635" y="4958510"/>
            <a:ext cx="2269374" cy="445393"/>
          </a:xfrm>
          <a:prstGeom prst="rect">
            <a:avLst/>
          </a:prstGeom>
          <a:pattFill prst="wdUpDiag">
            <a:fgClr>
              <a:srgbClr val="EE3D8B"/>
            </a:fgClr>
            <a:bgClr>
              <a:srgbClr val="FFFFFF"/>
            </a:bgClr>
          </a:patt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3" name="Rectangle 222"/>
          <p:cNvSpPr/>
          <p:nvPr/>
        </p:nvSpPr>
        <p:spPr>
          <a:xfrm>
            <a:off x="9118635" y="2252762"/>
            <a:ext cx="2269374" cy="1320801"/>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FFFFFF"/>
                </a:solidFill>
                <a:effectLst/>
                <a:uLnTx/>
                <a:uFillTx/>
                <a:latin typeface="Arial" panose="020B0604020202020204"/>
                <a:ea typeface="+mn-ea"/>
                <a:cs typeface="+mn-cs"/>
              </a:rPr>
              <a:t>USD 5,000,000</a:t>
            </a:r>
          </a:p>
        </p:txBody>
      </p:sp>
      <p:sp>
        <p:nvSpPr>
          <p:cNvPr id="224" name="Rectangle 223"/>
          <p:cNvSpPr/>
          <p:nvPr/>
        </p:nvSpPr>
        <p:spPr>
          <a:xfrm>
            <a:off x="9230374" y="4990689"/>
            <a:ext cx="2045896" cy="355768"/>
          </a:xfrm>
          <a:prstGeom prst="rect">
            <a:avLst/>
          </a:prstGeom>
          <a:solidFill>
            <a:srgbClr val="EE3D8B"/>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FFFFFF"/>
                </a:solidFill>
                <a:effectLst/>
                <a:uLnTx/>
                <a:uFillTx/>
                <a:latin typeface="Arial" panose="020B0604020202020204"/>
              </a:rPr>
              <a:t>Retención</a:t>
            </a:r>
            <a:r>
              <a:rPr kumimoji="0" lang="es-ES" sz="1200" b="0" i="0" u="none" strike="noStrike" kern="0" cap="none" spc="0" normalizeH="0" noProof="0" dirty="0">
                <a:ln>
                  <a:noFill/>
                </a:ln>
                <a:solidFill>
                  <a:srgbClr val="FFFFFF"/>
                </a:solidFill>
                <a:effectLst/>
                <a:uLnTx/>
                <a:uFillTx/>
                <a:latin typeface="Arial" panose="020B0604020202020204"/>
              </a:rPr>
              <a:t> Compañía</a:t>
            </a:r>
            <a:endParaRPr lang="es-ES" sz="1200" kern="0" dirty="0">
              <a:solidFill>
                <a:srgbClr val="FFFFFF"/>
              </a:solidFill>
              <a:latin typeface="Arial" panose="020B060402020202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FFFFFF"/>
                </a:solidFill>
                <a:effectLst/>
                <a:uLnTx/>
                <a:uFillTx/>
                <a:latin typeface="Arial" panose="020B0604020202020204"/>
              </a:rPr>
              <a:t>USD </a:t>
            </a:r>
            <a:r>
              <a:rPr lang="es-ES" sz="1200" kern="0" dirty="0">
                <a:solidFill>
                  <a:srgbClr val="FFFFFF"/>
                </a:solidFill>
                <a:latin typeface="Arial" panose="020B0604020202020204"/>
              </a:rPr>
              <a:t>450,000</a:t>
            </a:r>
            <a:endParaRPr kumimoji="0" lang="es-ES" sz="1200" b="0" i="0" u="none" strike="noStrike" kern="0" cap="none" spc="0" normalizeH="0" baseline="0" noProof="0" dirty="0">
              <a:ln>
                <a:noFill/>
              </a:ln>
              <a:solidFill>
                <a:srgbClr val="FFFFFF"/>
              </a:solidFill>
              <a:effectLst/>
              <a:uLnTx/>
              <a:uFillTx/>
              <a:latin typeface="Arial" panose="020B0604020202020204"/>
            </a:endParaRPr>
          </a:p>
        </p:txBody>
      </p:sp>
      <p:sp>
        <p:nvSpPr>
          <p:cNvPr id="225" name="TextBox 224"/>
          <p:cNvSpPr txBox="1"/>
          <p:nvPr/>
        </p:nvSpPr>
        <p:spPr>
          <a:xfrm>
            <a:off x="9613329" y="1601872"/>
            <a:ext cx="1774680" cy="646331"/>
          </a:xfrm>
          <a:prstGeom prst="rect">
            <a:avLst/>
          </a:prstGeom>
          <a:noFill/>
        </p:spPr>
        <p:txBody>
          <a:bodyPr wrap="square" lIns="0" tIns="0" rIns="0" bIns="0" rtlCol="0">
            <a:spAutoFit/>
          </a:bodyPr>
          <a:lstStyle/>
          <a:p>
            <a:r>
              <a:rPr lang="es-ES" sz="1400" dirty="0">
                <a:solidFill>
                  <a:schemeClr val="accent2"/>
                </a:solidFill>
              </a:rPr>
              <a:t>Rayo en un edificio comercial por</a:t>
            </a:r>
            <a:br>
              <a:rPr lang="es-ES" sz="1400" dirty="0">
                <a:solidFill>
                  <a:schemeClr val="accent2"/>
                </a:solidFill>
              </a:rPr>
            </a:br>
            <a:r>
              <a:rPr lang="es-ES" sz="1400" dirty="0">
                <a:solidFill>
                  <a:schemeClr val="accent2"/>
                </a:solidFill>
              </a:rPr>
              <a:t> </a:t>
            </a:r>
            <a:r>
              <a:rPr lang="es-ES" sz="1400" b="1" dirty="0">
                <a:solidFill>
                  <a:schemeClr val="accent2"/>
                </a:solidFill>
              </a:rPr>
              <a:t>USD 4,000,000</a:t>
            </a:r>
          </a:p>
        </p:txBody>
      </p:sp>
      <p:sp>
        <p:nvSpPr>
          <p:cNvPr id="226" name="Rectangle 225"/>
          <p:cNvSpPr/>
          <p:nvPr/>
        </p:nvSpPr>
        <p:spPr>
          <a:xfrm>
            <a:off x="8988087" y="1227704"/>
            <a:ext cx="2399921" cy="355768"/>
          </a:xfrm>
          <a:prstGeom prst="rect">
            <a:avLst/>
          </a:pr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FFFFFF"/>
                </a:solidFill>
                <a:effectLst/>
                <a:uLnTx/>
                <a:uFillTx/>
                <a:latin typeface="Arial" panose="020B0604020202020204"/>
                <a:ea typeface="+mn-ea"/>
                <a:cs typeface="+mn-cs"/>
              </a:rPr>
              <a:t>Escenario 2</a:t>
            </a:r>
          </a:p>
        </p:txBody>
      </p:sp>
      <p:cxnSp>
        <p:nvCxnSpPr>
          <p:cNvPr id="227" name="Straight Connector 226"/>
          <p:cNvCxnSpPr/>
          <p:nvPr/>
        </p:nvCxnSpPr>
        <p:spPr>
          <a:xfrm flipV="1">
            <a:off x="8988087" y="4937686"/>
            <a:ext cx="3067397" cy="8314"/>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228" name="TextBox 227"/>
          <p:cNvSpPr txBox="1"/>
          <p:nvPr/>
        </p:nvSpPr>
        <p:spPr>
          <a:xfrm>
            <a:off x="9118635" y="5515631"/>
            <a:ext cx="2936849" cy="1077218"/>
          </a:xfrm>
          <a:prstGeom prst="rect">
            <a:avLst/>
          </a:prstGeom>
          <a:noFill/>
        </p:spPr>
        <p:txBody>
          <a:bodyPr wrap="square" lIns="0" tIns="0" rIns="0" bIns="0" rtlCol="0">
            <a:spAutoFit/>
          </a:bodyPr>
          <a:lstStyle/>
          <a:p>
            <a:r>
              <a:rPr lang="es-ES" sz="1400" dirty="0"/>
              <a:t>Los primeros USD 450,000 los retiene LARG y el exceso de </a:t>
            </a:r>
            <a:br>
              <a:rPr lang="es-ES" sz="1400" dirty="0"/>
            </a:br>
            <a:r>
              <a:rPr lang="es-ES" sz="1400" dirty="0"/>
              <a:t>USD 3,550,000 se recupera de los reaseguradores.</a:t>
            </a:r>
          </a:p>
          <a:p>
            <a:pPr algn="l"/>
            <a:endParaRPr lang="es-ES" sz="1400" dirty="0"/>
          </a:p>
        </p:txBody>
      </p:sp>
      <p:sp>
        <p:nvSpPr>
          <p:cNvPr id="229" name="TextBox 228"/>
          <p:cNvSpPr txBox="1"/>
          <p:nvPr/>
        </p:nvSpPr>
        <p:spPr>
          <a:xfrm>
            <a:off x="11426109" y="4716161"/>
            <a:ext cx="2128058" cy="184666"/>
          </a:xfrm>
          <a:prstGeom prst="rect">
            <a:avLst/>
          </a:prstGeom>
          <a:noFill/>
        </p:spPr>
        <p:txBody>
          <a:bodyPr wrap="square" lIns="0" tIns="0" rIns="0" bIns="0" rtlCol="0">
            <a:spAutoFit/>
          </a:bodyPr>
          <a:lstStyle/>
          <a:p>
            <a:pPr algn="l"/>
            <a:r>
              <a:rPr lang="es-ES" sz="1200" b="1" dirty="0">
                <a:solidFill>
                  <a:schemeClr val="accent2"/>
                </a:solidFill>
              </a:rPr>
              <a:t>USD 450k</a:t>
            </a:r>
          </a:p>
        </p:txBody>
      </p:sp>
      <p:cxnSp>
        <p:nvCxnSpPr>
          <p:cNvPr id="230" name="Straight Connector 229"/>
          <p:cNvCxnSpPr/>
          <p:nvPr/>
        </p:nvCxnSpPr>
        <p:spPr>
          <a:xfrm flipV="1">
            <a:off x="8974230" y="3973257"/>
            <a:ext cx="3067397" cy="8314"/>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231" name="TextBox 230"/>
          <p:cNvSpPr txBox="1"/>
          <p:nvPr/>
        </p:nvSpPr>
        <p:spPr>
          <a:xfrm>
            <a:off x="11426109" y="3717811"/>
            <a:ext cx="2128058" cy="184666"/>
          </a:xfrm>
          <a:prstGeom prst="rect">
            <a:avLst/>
          </a:prstGeom>
          <a:noFill/>
        </p:spPr>
        <p:txBody>
          <a:bodyPr wrap="square" lIns="0" tIns="0" rIns="0" bIns="0" rtlCol="0">
            <a:spAutoFit/>
          </a:bodyPr>
          <a:lstStyle/>
          <a:p>
            <a:pPr algn="l"/>
            <a:r>
              <a:rPr lang="es-ES" sz="1200" b="1" dirty="0">
                <a:solidFill>
                  <a:schemeClr val="accent2"/>
                </a:solidFill>
              </a:rPr>
              <a:t>USD 4m</a:t>
            </a:r>
          </a:p>
        </p:txBody>
      </p:sp>
      <p:sp>
        <p:nvSpPr>
          <p:cNvPr id="232" name="Down Arrow 231"/>
          <p:cNvSpPr/>
          <p:nvPr/>
        </p:nvSpPr>
        <p:spPr>
          <a:xfrm rot="10800000">
            <a:off x="8666817" y="4004631"/>
            <a:ext cx="404867" cy="1389937"/>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bg1"/>
              </a:solidFill>
            </a:endParaRPr>
          </a:p>
        </p:txBody>
      </p:sp>
      <p:grpSp>
        <p:nvGrpSpPr>
          <p:cNvPr id="233" name="Group 13"/>
          <p:cNvGrpSpPr>
            <a:grpSpLocks noChangeAspect="1"/>
          </p:cNvGrpSpPr>
          <p:nvPr/>
        </p:nvGrpSpPr>
        <p:grpSpPr bwMode="auto">
          <a:xfrm>
            <a:off x="9054000" y="1609982"/>
            <a:ext cx="434976" cy="558914"/>
            <a:chOff x="3838" y="2160"/>
            <a:chExt cx="365" cy="469"/>
          </a:xfrm>
          <a:solidFill>
            <a:schemeClr val="accent2"/>
          </a:solidFill>
        </p:grpSpPr>
        <p:sp>
          <p:nvSpPr>
            <p:cNvPr id="234" name="Freeform 14"/>
            <p:cNvSpPr>
              <a:spLocks/>
            </p:cNvSpPr>
            <p:nvPr/>
          </p:nvSpPr>
          <p:spPr bwMode="auto">
            <a:xfrm>
              <a:off x="3929" y="2372"/>
              <a:ext cx="31" cy="45"/>
            </a:xfrm>
            <a:custGeom>
              <a:avLst/>
              <a:gdLst>
                <a:gd name="T0" fmla="*/ 8 w 16"/>
                <a:gd name="T1" fmla="*/ 24 h 24"/>
                <a:gd name="T2" fmla="*/ 16 w 16"/>
                <a:gd name="T3" fmla="*/ 16 h 24"/>
                <a:gd name="T4" fmla="*/ 16 w 16"/>
                <a:gd name="T5" fmla="*/ 8 h 24"/>
                <a:gd name="T6" fmla="*/ 8 w 16"/>
                <a:gd name="T7" fmla="*/ 0 h 24"/>
                <a:gd name="T8" fmla="*/ 0 w 16"/>
                <a:gd name="T9" fmla="*/ 8 h 24"/>
                <a:gd name="T10" fmla="*/ 0 w 16"/>
                <a:gd name="T11" fmla="*/ 16 h 24"/>
                <a:gd name="T12" fmla="*/ 8 w 1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24"/>
                  </a:moveTo>
                  <a:cubicBezTo>
                    <a:pt x="13" y="24"/>
                    <a:pt x="16" y="20"/>
                    <a:pt x="16" y="16"/>
                  </a:cubicBezTo>
                  <a:cubicBezTo>
                    <a:pt x="16" y="8"/>
                    <a:pt x="16" y="8"/>
                    <a:pt x="16" y="8"/>
                  </a:cubicBezTo>
                  <a:cubicBezTo>
                    <a:pt x="16" y="4"/>
                    <a:pt x="13" y="0"/>
                    <a:pt x="8" y="0"/>
                  </a:cubicBezTo>
                  <a:cubicBezTo>
                    <a:pt x="4" y="0"/>
                    <a:pt x="0" y="4"/>
                    <a:pt x="0" y="8"/>
                  </a:cubicBezTo>
                  <a:cubicBezTo>
                    <a:pt x="0" y="16"/>
                    <a:pt x="0" y="16"/>
                    <a:pt x="0" y="16"/>
                  </a:cubicBezTo>
                  <a:cubicBezTo>
                    <a:pt x="0" y="20"/>
                    <a:pt x="4" y="24"/>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35" name="Freeform 15"/>
            <p:cNvSpPr>
              <a:spLocks/>
            </p:cNvSpPr>
            <p:nvPr/>
          </p:nvSpPr>
          <p:spPr bwMode="auto">
            <a:xfrm>
              <a:off x="4005" y="2372"/>
              <a:ext cx="31" cy="45"/>
            </a:xfrm>
            <a:custGeom>
              <a:avLst/>
              <a:gdLst>
                <a:gd name="T0" fmla="*/ 8 w 16"/>
                <a:gd name="T1" fmla="*/ 24 h 24"/>
                <a:gd name="T2" fmla="*/ 16 w 16"/>
                <a:gd name="T3" fmla="*/ 16 h 24"/>
                <a:gd name="T4" fmla="*/ 16 w 16"/>
                <a:gd name="T5" fmla="*/ 8 h 24"/>
                <a:gd name="T6" fmla="*/ 8 w 16"/>
                <a:gd name="T7" fmla="*/ 0 h 24"/>
                <a:gd name="T8" fmla="*/ 0 w 16"/>
                <a:gd name="T9" fmla="*/ 8 h 24"/>
                <a:gd name="T10" fmla="*/ 0 w 16"/>
                <a:gd name="T11" fmla="*/ 16 h 24"/>
                <a:gd name="T12" fmla="*/ 8 w 1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24"/>
                  </a:moveTo>
                  <a:cubicBezTo>
                    <a:pt x="13" y="24"/>
                    <a:pt x="16" y="20"/>
                    <a:pt x="16" y="16"/>
                  </a:cubicBezTo>
                  <a:cubicBezTo>
                    <a:pt x="16" y="8"/>
                    <a:pt x="16" y="8"/>
                    <a:pt x="16" y="8"/>
                  </a:cubicBezTo>
                  <a:cubicBezTo>
                    <a:pt x="16" y="4"/>
                    <a:pt x="13" y="0"/>
                    <a:pt x="8" y="0"/>
                  </a:cubicBezTo>
                  <a:cubicBezTo>
                    <a:pt x="4" y="0"/>
                    <a:pt x="0" y="4"/>
                    <a:pt x="0" y="8"/>
                  </a:cubicBezTo>
                  <a:cubicBezTo>
                    <a:pt x="0" y="16"/>
                    <a:pt x="0" y="16"/>
                    <a:pt x="0" y="16"/>
                  </a:cubicBezTo>
                  <a:cubicBezTo>
                    <a:pt x="0" y="20"/>
                    <a:pt x="4" y="24"/>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36" name="Freeform 16"/>
            <p:cNvSpPr>
              <a:spLocks/>
            </p:cNvSpPr>
            <p:nvPr/>
          </p:nvSpPr>
          <p:spPr bwMode="auto">
            <a:xfrm>
              <a:off x="4081" y="2372"/>
              <a:ext cx="31" cy="45"/>
            </a:xfrm>
            <a:custGeom>
              <a:avLst/>
              <a:gdLst>
                <a:gd name="T0" fmla="*/ 8 w 16"/>
                <a:gd name="T1" fmla="*/ 24 h 24"/>
                <a:gd name="T2" fmla="*/ 16 w 16"/>
                <a:gd name="T3" fmla="*/ 16 h 24"/>
                <a:gd name="T4" fmla="*/ 16 w 16"/>
                <a:gd name="T5" fmla="*/ 8 h 24"/>
                <a:gd name="T6" fmla="*/ 8 w 16"/>
                <a:gd name="T7" fmla="*/ 0 h 24"/>
                <a:gd name="T8" fmla="*/ 0 w 16"/>
                <a:gd name="T9" fmla="*/ 8 h 24"/>
                <a:gd name="T10" fmla="*/ 0 w 16"/>
                <a:gd name="T11" fmla="*/ 16 h 24"/>
                <a:gd name="T12" fmla="*/ 8 w 1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24"/>
                  </a:moveTo>
                  <a:cubicBezTo>
                    <a:pt x="13" y="24"/>
                    <a:pt x="16" y="20"/>
                    <a:pt x="16" y="16"/>
                  </a:cubicBezTo>
                  <a:cubicBezTo>
                    <a:pt x="16" y="8"/>
                    <a:pt x="16" y="8"/>
                    <a:pt x="16" y="8"/>
                  </a:cubicBezTo>
                  <a:cubicBezTo>
                    <a:pt x="16" y="4"/>
                    <a:pt x="13" y="0"/>
                    <a:pt x="8" y="0"/>
                  </a:cubicBezTo>
                  <a:cubicBezTo>
                    <a:pt x="4" y="0"/>
                    <a:pt x="0" y="4"/>
                    <a:pt x="0" y="8"/>
                  </a:cubicBezTo>
                  <a:cubicBezTo>
                    <a:pt x="0" y="16"/>
                    <a:pt x="0" y="16"/>
                    <a:pt x="0" y="16"/>
                  </a:cubicBezTo>
                  <a:cubicBezTo>
                    <a:pt x="0" y="20"/>
                    <a:pt x="4" y="24"/>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37" name="Freeform 17"/>
            <p:cNvSpPr>
              <a:spLocks/>
            </p:cNvSpPr>
            <p:nvPr/>
          </p:nvSpPr>
          <p:spPr bwMode="auto">
            <a:xfrm>
              <a:off x="3929" y="2281"/>
              <a:ext cx="31" cy="46"/>
            </a:xfrm>
            <a:custGeom>
              <a:avLst/>
              <a:gdLst>
                <a:gd name="T0" fmla="*/ 8 w 16"/>
                <a:gd name="T1" fmla="*/ 24 h 24"/>
                <a:gd name="T2" fmla="*/ 16 w 16"/>
                <a:gd name="T3" fmla="*/ 16 h 24"/>
                <a:gd name="T4" fmla="*/ 16 w 16"/>
                <a:gd name="T5" fmla="*/ 8 h 24"/>
                <a:gd name="T6" fmla="*/ 8 w 16"/>
                <a:gd name="T7" fmla="*/ 0 h 24"/>
                <a:gd name="T8" fmla="*/ 0 w 16"/>
                <a:gd name="T9" fmla="*/ 8 h 24"/>
                <a:gd name="T10" fmla="*/ 0 w 16"/>
                <a:gd name="T11" fmla="*/ 16 h 24"/>
                <a:gd name="T12" fmla="*/ 8 w 1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24"/>
                  </a:moveTo>
                  <a:cubicBezTo>
                    <a:pt x="13" y="24"/>
                    <a:pt x="16" y="20"/>
                    <a:pt x="16" y="16"/>
                  </a:cubicBezTo>
                  <a:cubicBezTo>
                    <a:pt x="16" y="8"/>
                    <a:pt x="16" y="8"/>
                    <a:pt x="16" y="8"/>
                  </a:cubicBezTo>
                  <a:cubicBezTo>
                    <a:pt x="16" y="4"/>
                    <a:pt x="13" y="0"/>
                    <a:pt x="8" y="0"/>
                  </a:cubicBezTo>
                  <a:cubicBezTo>
                    <a:pt x="4" y="0"/>
                    <a:pt x="0" y="4"/>
                    <a:pt x="0" y="8"/>
                  </a:cubicBezTo>
                  <a:cubicBezTo>
                    <a:pt x="0" y="16"/>
                    <a:pt x="0" y="16"/>
                    <a:pt x="0" y="16"/>
                  </a:cubicBezTo>
                  <a:cubicBezTo>
                    <a:pt x="0" y="20"/>
                    <a:pt x="4" y="24"/>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38" name="Freeform 18"/>
            <p:cNvSpPr>
              <a:spLocks/>
            </p:cNvSpPr>
            <p:nvPr/>
          </p:nvSpPr>
          <p:spPr bwMode="auto">
            <a:xfrm>
              <a:off x="4005" y="2281"/>
              <a:ext cx="31" cy="46"/>
            </a:xfrm>
            <a:custGeom>
              <a:avLst/>
              <a:gdLst>
                <a:gd name="T0" fmla="*/ 8 w 16"/>
                <a:gd name="T1" fmla="*/ 24 h 24"/>
                <a:gd name="T2" fmla="*/ 16 w 16"/>
                <a:gd name="T3" fmla="*/ 16 h 24"/>
                <a:gd name="T4" fmla="*/ 16 w 16"/>
                <a:gd name="T5" fmla="*/ 8 h 24"/>
                <a:gd name="T6" fmla="*/ 8 w 16"/>
                <a:gd name="T7" fmla="*/ 0 h 24"/>
                <a:gd name="T8" fmla="*/ 0 w 16"/>
                <a:gd name="T9" fmla="*/ 8 h 24"/>
                <a:gd name="T10" fmla="*/ 0 w 16"/>
                <a:gd name="T11" fmla="*/ 16 h 24"/>
                <a:gd name="T12" fmla="*/ 8 w 1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24"/>
                  </a:moveTo>
                  <a:cubicBezTo>
                    <a:pt x="13" y="24"/>
                    <a:pt x="16" y="20"/>
                    <a:pt x="16" y="16"/>
                  </a:cubicBezTo>
                  <a:cubicBezTo>
                    <a:pt x="16" y="8"/>
                    <a:pt x="16" y="8"/>
                    <a:pt x="16" y="8"/>
                  </a:cubicBezTo>
                  <a:cubicBezTo>
                    <a:pt x="16" y="4"/>
                    <a:pt x="13" y="0"/>
                    <a:pt x="8" y="0"/>
                  </a:cubicBezTo>
                  <a:cubicBezTo>
                    <a:pt x="4" y="0"/>
                    <a:pt x="0" y="4"/>
                    <a:pt x="0" y="8"/>
                  </a:cubicBezTo>
                  <a:cubicBezTo>
                    <a:pt x="0" y="16"/>
                    <a:pt x="0" y="16"/>
                    <a:pt x="0" y="16"/>
                  </a:cubicBezTo>
                  <a:cubicBezTo>
                    <a:pt x="0" y="20"/>
                    <a:pt x="4" y="24"/>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39" name="Freeform 19"/>
            <p:cNvSpPr>
              <a:spLocks/>
            </p:cNvSpPr>
            <p:nvPr/>
          </p:nvSpPr>
          <p:spPr bwMode="auto">
            <a:xfrm>
              <a:off x="4081" y="2281"/>
              <a:ext cx="31" cy="46"/>
            </a:xfrm>
            <a:custGeom>
              <a:avLst/>
              <a:gdLst>
                <a:gd name="T0" fmla="*/ 8 w 16"/>
                <a:gd name="T1" fmla="*/ 24 h 24"/>
                <a:gd name="T2" fmla="*/ 16 w 16"/>
                <a:gd name="T3" fmla="*/ 16 h 24"/>
                <a:gd name="T4" fmla="*/ 16 w 16"/>
                <a:gd name="T5" fmla="*/ 8 h 24"/>
                <a:gd name="T6" fmla="*/ 8 w 16"/>
                <a:gd name="T7" fmla="*/ 0 h 24"/>
                <a:gd name="T8" fmla="*/ 0 w 16"/>
                <a:gd name="T9" fmla="*/ 8 h 24"/>
                <a:gd name="T10" fmla="*/ 0 w 16"/>
                <a:gd name="T11" fmla="*/ 16 h 24"/>
                <a:gd name="T12" fmla="*/ 8 w 1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24"/>
                  </a:moveTo>
                  <a:cubicBezTo>
                    <a:pt x="13" y="24"/>
                    <a:pt x="16" y="20"/>
                    <a:pt x="16" y="16"/>
                  </a:cubicBezTo>
                  <a:cubicBezTo>
                    <a:pt x="16" y="8"/>
                    <a:pt x="16" y="8"/>
                    <a:pt x="16" y="8"/>
                  </a:cubicBezTo>
                  <a:cubicBezTo>
                    <a:pt x="16" y="4"/>
                    <a:pt x="13" y="0"/>
                    <a:pt x="8" y="0"/>
                  </a:cubicBezTo>
                  <a:cubicBezTo>
                    <a:pt x="4" y="0"/>
                    <a:pt x="0" y="4"/>
                    <a:pt x="0" y="8"/>
                  </a:cubicBezTo>
                  <a:cubicBezTo>
                    <a:pt x="0" y="16"/>
                    <a:pt x="0" y="16"/>
                    <a:pt x="0" y="16"/>
                  </a:cubicBezTo>
                  <a:cubicBezTo>
                    <a:pt x="0" y="20"/>
                    <a:pt x="4" y="24"/>
                    <a:pt x="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40" name="Freeform 20"/>
            <p:cNvSpPr>
              <a:spLocks noEditPoints="1"/>
            </p:cNvSpPr>
            <p:nvPr/>
          </p:nvSpPr>
          <p:spPr bwMode="auto">
            <a:xfrm>
              <a:off x="3838" y="2160"/>
              <a:ext cx="365" cy="469"/>
            </a:xfrm>
            <a:custGeom>
              <a:avLst/>
              <a:gdLst>
                <a:gd name="T0" fmla="*/ 187 w 192"/>
                <a:gd name="T1" fmla="*/ 33 h 248"/>
                <a:gd name="T2" fmla="*/ 99 w 192"/>
                <a:gd name="T3" fmla="*/ 1 h 248"/>
                <a:gd name="T4" fmla="*/ 94 w 192"/>
                <a:gd name="T5" fmla="*/ 1 h 248"/>
                <a:gd name="T6" fmla="*/ 6 w 192"/>
                <a:gd name="T7" fmla="*/ 33 h 248"/>
                <a:gd name="T8" fmla="*/ 0 w 192"/>
                <a:gd name="T9" fmla="*/ 40 h 248"/>
                <a:gd name="T10" fmla="*/ 0 w 192"/>
                <a:gd name="T11" fmla="*/ 240 h 248"/>
                <a:gd name="T12" fmla="*/ 8 w 192"/>
                <a:gd name="T13" fmla="*/ 248 h 248"/>
                <a:gd name="T14" fmla="*/ 80 w 192"/>
                <a:gd name="T15" fmla="*/ 248 h 248"/>
                <a:gd name="T16" fmla="*/ 88 w 192"/>
                <a:gd name="T17" fmla="*/ 240 h 248"/>
                <a:gd name="T18" fmla="*/ 88 w 192"/>
                <a:gd name="T19" fmla="*/ 208 h 248"/>
                <a:gd name="T20" fmla="*/ 104 w 192"/>
                <a:gd name="T21" fmla="*/ 208 h 248"/>
                <a:gd name="T22" fmla="*/ 104 w 192"/>
                <a:gd name="T23" fmla="*/ 240 h 248"/>
                <a:gd name="T24" fmla="*/ 112 w 192"/>
                <a:gd name="T25" fmla="*/ 248 h 248"/>
                <a:gd name="T26" fmla="*/ 184 w 192"/>
                <a:gd name="T27" fmla="*/ 248 h 248"/>
                <a:gd name="T28" fmla="*/ 192 w 192"/>
                <a:gd name="T29" fmla="*/ 240 h 248"/>
                <a:gd name="T30" fmla="*/ 192 w 192"/>
                <a:gd name="T31" fmla="*/ 40 h 248"/>
                <a:gd name="T32" fmla="*/ 187 w 192"/>
                <a:gd name="T33" fmla="*/ 33 h 248"/>
                <a:gd name="T34" fmla="*/ 96 w 192"/>
                <a:gd name="T35" fmla="*/ 17 h 248"/>
                <a:gd name="T36" fmla="*/ 176 w 192"/>
                <a:gd name="T37" fmla="*/ 46 h 248"/>
                <a:gd name="T38" fmla="*/ 176 w 192"/>
                <a:gd name="T39" fmla="*/ 160 h 248"/>
                <a:gd name="T40" fmla="*/ 16 w 192"/>
                <a:gd name="T41" fmla="*/ 160 h 248"/>
                <a:gd name="T42" fmla="*/ 16 w 192"/>
                <a:gd name="T43" fmla="*/ 46 h 248"/>
                <a:gd name="T44" fmla="*/ 96 w 192"/>
                <a:gd name="T45" fmla="*/ 17 h 248"/>
                <a:gd name="T46" fmla="*/ 120 w 192"/>
                <a:gd name="T47" fmla="*/ 232 h 248"/>
                <a:gd name="T48" fmla="*/ 120 w 192"/>
                <a:gd name="T49" fmla="*/ 200 h 248"/>
                <a:gd name="T50" fmla="*/ 112 w 192"/>
                <a:gd name="T51" fmla="*/ 192 h 248"/>
                <a:gd name="T52" fmla="*/ 80 w 192"/>
                <a:gd name="T53" fmla="*/ 192 h 248"/>
                <a:gd name="T54" fmla="*/ 72 w 192"/>
                <a:gd name="T55" fmla="*/ 200 h 248"/>
                <a:gd name="T56" fmla="*/ 72 w 192"/>
                <a:gd name="T57" fmla="*/ 232 h 248"/>
                <a:gd name="T58" fmla="*/ 16 w 192"/>
                <a:gd name="T59" fmla="*/ 232 h 248"/>
                <a:gd name="T60" fmla="*/ 16 w 192"/>
                <a:gd name="T61" fmla="*/ 176 h 248"/>
                <a:gd name="T62" fmla="*/ 176 w 192"/>
                <a:gd name="T63" fmla="*/ 176 h 248"/>
                <a:gd name="T64" fmla="*/ 176 w 192"/>
                <a:gd name="T65" fmla="*/ 232 h 248"/>
                <a:gd name="T66" fmla="*/ 120 w 192"/>
                <a:gd name="T67"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248">
                  <a:moveTo>
                    <a:pt x="187" y="33"/>
                  </a:moveTo>
                  <a:cubicBezTo>
                    <a:pt x="99" y="1"/>
                    <a:pt x="99" y="1"/>
                    <a:pt x="99" y="1"/>
                  </a:cubicBezTo>
                  <a:cubicBezTo>
                    <a:pt x="97" y="0"/>
                    <a:pt x="95" y="0"/>
                    <a:pt x="94" y="1"/>
                  </a:cubicBezTo>
                  <a:cubicBezTo>
                    <a:pt x="6" y="33"/>
                    <a:pt x="6" y="33"/>
                    <a:pt x="6" y="33"/>
                  </a:cubicBezTo>
                  <a:cubicBezTo>
                    <a:pt x="2" y="34"/>
                    <a:pt x="0" y="37"/>
                    <a:pt x="0" y="40"/>
                  </a:cubicBezTo>
                  <a:cubicBezTo>
                    <a:pt x="0" y="240"/>
                    <a:pt x="0" y="240"/>
                    <a:pt x="0" y="240"/>
                  </a:cubicBezTo>
                  <a:cubicBezTo>
                    <a:pt x="0" y="244"/>
                    <a:pt x="4" y="248"/>
                    <a:pt x="8" y="248"/>
                  </a:cubicBezTo>
                  <a:cubicBezTo>
                    <a:pt x="80" y="248"/>
                    <a:pt x="80" y="248"/>
                    <a:pt x="80" y="248"/>
                  </a:cubicBezTo>
                  <a:cubicBezTo>
                    <a:pt x="85" y="248"/>
                    <a:pt x="88" y="244"/>
                    <a:pt x="88" y="240"/>
                  </a:cubicBezTo>
                  <a:cubicBezTo>
                    <a:pt x="88" y="208"/>
                    <a:pt x="88" y="208"/>
                    <a:pt x="88" y="208"/>
                  </a:cubicBezTo>
                  <a:cubicBezTo>
                    <a:pt x="104" y="208"/>
                    <a:pt x="104" y="208"/>
                    <a:pt x="104" y="208"/>
                  </a:cubicBezTo>
                  <a:cubicBezTo>
                    <a:pt x="104" y="240"/>
                    <a:pt x="104" y="240"/>
                    <a:pt x="104" y="240"/>
                  </a:cubicBezTo>
                  <a:cubicBezTo>
                    <a:pt x="104" y="244"/>
                    <a:pt x="108" y="248"/>
                    <a:pt x="112" y="248"/>
                  </a:cubicBezTo>
                  <a:cubicBezTo>
                    <a:pt x="184" y="248"/>
                    <a:pt x="184" y="248"/>
                    <a:pt x="184" y="248"/>
                  </a:cubicBezTo>
                  <a:cubicBezTo>
                    <a:pt x="189" y="248"/>
                    <a:pt x="192" y="244"/>
                    <a:pt x="192" y="240"/>
                  </a:cubicBezTo>
                  <a:cubicBezTo>
                    <a:pt x="192" y="40"/>
                    <a:pt x="192" y="40"/>
                    <a:pt x="192" y="40"/>
                  </a:cubicBezTo>
                  <a:cubicBezTo>
                    <a:pt x="192" y="37"/>
                    <a:pt x="190" y="34"/>
                    <a:pt x="187" y="33"/>
                  </a:cubicBezTo>
                  <a:close/>
                  <a:moveTo>
                    <a:pt x="96" y="17"/>
                  </a:moveTo>
                  <a:cubicBezTo>
                    <a:pt x="176" y="46"/>
                    <a:pt x="176" y="46"/>
                    <a:pt x="176" y="46"/>
                  </a:cubicBezTo>
                  <a:cubicBezTo>
                    <a:pt x="176" y="160"/>
                    <a:pt x="176" y="160"/>
                    <a:pt x="176" y="160"/>
                  </a:cubicBezTo>
                  <a:cubicBezTo>
                    <a:pt x="16" y="160"/>
                    <a:pt x="16" y="160"/>
                    <a:pt x="16" y="160"/>
                  </a:cubicBezTo>
                  <a:cubicBezTo>
                    <a:pt x="16" y="46"/>
                    <a:pt x="16" y="46"/>
                    <a:pt x="16" y="46"/>
                  </a:cubicBezTo>
                  <a:lnTo>
                    <a:pt x="96" y="17"/>
                  </a:lnTo>
                  <a:close/>
                  <a:moveTo>
                    <a:pt x="120" y="232"/>
                  </a:moveTo>
                  <a:cubicBezTo>
                    <a:pt x="120" y="200"/>
                    <a:pt x="120" y="200"/>
                    <a:pt x="120" y="200"/>
                  </a:cubicBezTo>
                  <a:cubicBezTo>
                    <a:pt x="120" y="196"/>
                    <a:pt x="117" y="192"/>
                    <a:pt x="112" y="192"/>
                  </a:cubicBezTo>
                  <a:cubicBezTo>
                    <a:pt x="80" y="192"/>
                    <a:pt x="80" y="192"/>
                    <a:pt x="80" y="192"/>
                  </a:cubicBezTo>
                  <a:cubicBezTo>
                    <a:pt x="76" y="192"/>
                    <a:pt x="72" y="196"/>
                    <a:pt x="72" y="200"/>
                  </a:cubicBezTo>
                  <a:cubicBezTo>
                    <a:pt x="72" y="232"/>
                    <a:pt x="72" y="232"/>
                    <a:pt x="72" y="232"/>
                  </a:cubicBezTo>
                  <a:cubicBezTo>
                    <a:pt x="16" y="232"/>
                    <a:pt x="16" y="232"/>
                    <a:pt x="16" y="232"/>
                  </a:cubicBezTo>
                  <a:cubicBezTo>
                    <a:pt x="16" y="176"/>
                    <a:pt x="16" y="176"/>
                    <a:pt x="16" y="176"/>
                  </a:cubicBezTo>
                  <a:cubicBezTo>
                    <a:pt x="176" y="176"/>
                    <a:pt x="176" y="176"/>
                    <a:pt x="176" y="176"/>
                  </a:cubicBezTo>
                  <a:cubicBezTo>
                    <a:pt x="176" y="232"/>
                    <a:pt x="176" y="232"/>
                    <a:pt x="176" y="232"/>
                  </a:cubicBezTo>
                  <a:lnTo>
                    <a:pt x="12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Tree>
    <p:extLst>
      <p:ext uri="{BB962C8B-B14F-4D97-AF65-F5344CB8AC3E}">
        <p14:creationId xmlns:p14="http://schemas.microsoft.com/office/powerpoint/2010/main" val="2248821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rcer WTB">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MMC Fonts">
    <a:majorFont>
      <a:latin typeface="Arial Narrow"/>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1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xml>��< ? x m l   v e r s i o n = " 1 . 0 "   e n c o d i n g = " u t f - 1 6 " ? > < M M C O A _ O b j e c t T a g s   x m l n s : x s i = " h t t p : / / w w w . w 3 . o r g / 2 0 0 1 / X M L S c h e m a - i n s t a n c e "   x m l n s : x s d = " h t t p : / / w w w . w 3 . o r g / 2 0 0 1 / X M L S c h e m a " >  
     < P r e s e n t a t i o n O b j e c t T a g   T a g N a m e = " M M C 0 9 _ P O P U L A T E T E X T " > { T i t l e } < / P r e s e n t a t i o n O b j e c t T a g >  
 < / M M C O A _ O b j e c t T a g s > 
</file>

<file path=customXml/item13.xml>��< ? x m l   v e r s i o n = " 1 . 0 "   e n c o d i n g = " u t f - 1 6 " ? > < M M C O A _ O b j e c t T a g s   x m l n s : x s i = " h t t p : / / w w w . w 3 . o r g / 2 0 0 1 / X M L S c h e m a - i n s t a n c e "   x m l n s : x s d = " h t t p : / / w w w . w 3 . o r g / 2 0 0 1 / X M L S c h e m a " >  
     < P r e s e n t a t i o n O b j e c t T a g   T a g N a m e = " M M C 0 9 _ S H O W H I D E C R I T E R I A " > C L I E N T _ L O G O < / P r e s e n t a t i o n O b j e c t T a g >  
 < / M M C O A _ O b j e c t T a g s > 
</file>

<file path=customXml/item14.xml>��< ? x m l   v e r s i o n = " 1 . 0 "   e n c o d i n g = " u t f - 1 6 " ? > < M M C O A _ O b j e c t T a g s   x m l n s : x s i = " h t t p : / / w w w . w 3 . o r g / 2 0 0 1 / X M L S c h e m a - i n s t a n c e "   x m l n s : x s d = " h t t p : / / w w w . w 3 . o r g / 2 0 0 1 / X M L S c h e m a " / > 
</file>

<file path=customXml/item15.xml><?xml version="1.0" encoding="utf-8"?>
<p:properties xmlns:p="http://schemas.microsoft.com/office/2006/metadata/properties" xmlns:xsi="http://www.w3.org/2001/XMLSchema-instance" xmlns:pc="http://schemas.microsoft.com/office/infopath/2007/PartnerControls">
  <documentManagement/>
</p:properties>
</file>

<file path=customXml/item16.xml>��< ? x m l   v e r s i o n = " 1 . 0 "   e n c o d i n g = " u t f - 1 6 " ? > < M M C O A _ O b j e c t T a g s   x m l n s : x s i = " h t t p : / / w w w . w 3 . o r g / 2 0 0 1 / X M L S c h e m a - i n s t a n c e "   x m l n s : x s d = " h t t p : / / w w w . w 3 . o r g / 2 0 0 1 / X M L S c h e m a " >  
     < P r e s e n t a t i o n O b j e c t T a g   T a g N a m e = " M M C O A _ F I L E R E F S T A T E " > H I D E < / P r e s e n t a t i o n O b j e c t T a g >  
 < / M M C O A _ O b j e c t T a g s > 
</file>

<file path=customXml/item1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0.xml>��< ? x m l   v e r s i o n = " 1 . 0 "   e n c o d i n g = " u t f - 1 6 " ? > < M M C O A _ O b j e c t T a g s   x m l n s : x s i = " h t t p : / / w w w . w 3 . o r g / 2 0 0 1 / X M L S c h e m a - i n s t a n c e "   x m l n s : x s d = " h t t p : / / w w w . w 3 . o r g / 2 0 0 1 / X M L S c h e m a " >  
     < P r e s e n t a t i o n O b j e c t T a g   T a g N a m e = " M M C 0 9 _ P O P U L A T E T E X T " > [ B r a n d _ M M C 2 0 2 1 . A g e n d a S l i d e T i t l e ] < / P r e s e n t a t i o n O b j e c t T a g >  
 < / M M C O A _ O b j e c t T a g s > 
</file>

<file path=customXml/item21.xml>��< ? x m l   v e r s i o n = " 1 . 0 "   e n c o d i n g = " u t f - 1 6 " ? > < M M C O A _ O b j e c t T a g s   x m l n s : x s i = " h t t p : / / w w w . w 3 . o r g / 2 0 0 1 / X M L S c h e m a - i n s t a n c e "   x m l n s : x s d = " h t t p : / / w w w . w 3 . o r g / 2 0 0 1 / X M L S c h e m a " >  
     < P r e s e n t a t i o n O b j e c t T a g   T a g N a m e = " M M C 0 9 _ B R A N D F O N T S T Y L E " > M a s t e r T e x t < / P r e s e n t a t i o n O b j e c t T a g >  
 < / M M C O A _ O b j e c t T a g s > 
</file>

<file path=customXml/item22.xml>��< ? x m l   v e r s i o n = " 1 . 0 "   e n c o d i n g = " u t f - 1 6 " ? > < M M C O A _ O b j e c t T a g s   x m l n s : x s i = " h t t p : / / w w w . w 3 . o r g / 2 0 0 1 / X M L S c h e m a - i n s t a n c e "   x m l n s : x s d = " h t t p : / / w w w . w 3 . o r g / 2 0 0 1 / X M L S c h e m a " / > 
</file>

<file path=customXml/item2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5.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26.xml>��< ? x m l   v e r s i o n = " 1 . 0 "   e n c o d i n g = " u t f - 1 6 " ? > < M M C O A _ O b j e c t T a g s   x m l n s : x s i = " h t t p : / / w w w . w 3 . o r g / 2 0 0 1 / X M L S c h e m a - i n s t a n c e "   x m l n s : x s d = " h t t p : / / w w w . w 3 . o r g / 2 0 0 1 / X M L S c h e m a " / > 
</file>

<file path=customXml/item2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28.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29.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3.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30.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3.xml>��< ? x m l   v e r s i o n = " 1 . 0 "   e n c o d i n g = " u t f - 1 6 " ? > < M M C O A _ O b j e c t T a g s   x m l n s : x s i = " h t t p : / / w w w . w 3 . o r g / 2 0 0 1 / X M L S c h e m a - i n s t a n c e "   x m l n s : x s d = " h t t p : / / w w w . w 3 . o r g / 2 0 0 1 / X M L S c h e m a " >  
     < P r e s e n t a t i o n O b j e c t T a g   T a g N a m e = " M M C O A _ S A M P L E S L I D E _ I D " > 3 d e 0 7 f a b - e 3 1 7 - 4 a 0 a - a b 1 a - 6 2 1 d 5 e 6 1 3 3 7 6 < / P r e s e n t a t i o n O b j e c t T a g >  
 < / M M C O A _ O b j e c t T a g s > 
</file>

<file path=customXml/item34.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6.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37.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38.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3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xml>��< ? x m l   v e r s i o n = " 1 . 0 "   e n c o d i n g = " u t f - 1 6 " ? > < M M C O A _ O b j e c t T a g s   x m l n s : x s i = " h t t p : / / w w w . w 3 . o r g / 2 0 0 1 / X M L S c h e m a - i n s t a n c e "   x m l n s : x s d = " h t t p : / / w w w . w 3 . o r g / 2 0 0 1 / X M L S c h e m a " >  
     < P r e s e n t a t i o n O b j e c t T a g   T a g N a m e = " M M C 0 9 _ L A Y O U T " > B l a n k < / P r e s e n t a t i o n O b j e c t T a g >  
 < / M M C O A _ O b j e c t T a g s > 
</file>

<file path=customXml/item40.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1.xml>��< ? x m l   v e r s i o n = " 1 . 0 "   e n c o d i n g = " u t f - 1 6 " ? > < M M C O A _ O b j e c t T a g s   x m l n s : x s i = " h t t p : / / w w w . w 3 . o r g / 2 0 0 1 / X M L S c h e m a - i n s t a n c e "   x m l n s : x s d = " h t t p : / / w w w . w 3 . o r g / 2 0 0 1 / X M L S c h e m a " >  
     < P r e s e n t a t i o n O b j e c t T a g   T a g N a m e = " M M C O A _ S A M P L E S L I D E _ I D " > 1 2 f 9 a d 5 b - c c e a - 4 2 e 6 - a 7 4 b - d 8 9 8 d a 3 a 1 b 3 3 < / P r e s e n t a t i o n O b j e c t T a g >  
 < / M M C O A _ O b j e c t T a g s > 
</file>

<file path=customXml/item42.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43.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 g r a d ; s i m p l e - d a r k - t u r q u o i s e < / P r e s e n t a t i o n O b j e c t T a g >  
     < P r e s e n t a t i o n O b j e c t T a g   T a g N a m e = " M M C O A _ B A C K G R O U N D _ L O G O _ O P T I O N " > W H I T E < / 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i = " h t t p : / / w w w . w 3 . o r g / 2 0 0 1 / X M L S c h e m a - i n s t a n c e "   x m l n s : x s d = " h t t p : / / w w w . w 3 . o r g / 2 0 0 1 / X M L S c h e m a " >  
     < P r e s e n t a t i o n O b j e c t T a g   T a g N a m e = " M M C 0 9 _ B R A N D F O N T S T Y L E " > M a s t e r T e x t < / P r e s e n t a t i o n O b j e c t T a g >  
 < / M M C O A _ O b j e c t T a g s > 
</file>

<file path=customXml/item4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9.xml><?xml version="1.0" encoding="utf-8"?>
<ct:contentTypeSchema xmlns:ct="http://schemas.microsoft.com/office/2006/metadata/contentType" xmlns:ma="http://schemas.microsoft.com/office/2006/metadata/properties/metaAttributes" ct:_="" ma:_="" ma:contentTypeName="Document" ma:contentTypeID="0x010100C5923690B0B86843BB5CE2D0DA0F58F1" ma:contentTypeVersion="10" ma:contentTypeDescription="Create a new document." ma:contentTypeScope="" ma:versionID="66150efb7ecf8f8ec441d3088c5c8529">
  <xsd:schema xmlns:xsd="http://www.w3.org/2001/XMLSchema" xmlns:xs="http://www.w3.org/2001/XMLSchema" xmlns:p="http://schemas.microsoft.com/office/2006/metadata/properties" xmlns:ns2="8fc7def1-b983-4665-9c0e-5a19e5e2e64d" xmlns:ns3="ed9d208c-e120-48b2-bcd1-f0c0c8dbc8c9" targetNamespace="http://schemas.microsoft.com/office/2006/metadata/properties" ma:root="true" ma:fieldsID="062ac7b82cbb875a6c695cd40f4ac34c" ns2:_="" ns3:_="">
    <xsd:import namespace="8fc7def1-b983-4665-9c0e-5a19e5e2e64d"/>
    <xsd:import namespace="ed9d208c-e120-48b2-bcd1-f0c0c8dbc8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c7def1-b983-4665-9c0e-5a19e5e2e6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9d208c-e120-48b2-bcd1-f0c0c8dbc8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5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1.xml>��< ? x m l   v e r s i o n = " 1 . 0 "   e n c o d i n g = " u t f - 1 6 " ? > < M M C O A _ O b j e c t T a g s   x m l n s : x s i = " h t t p : / / w w w . w 3 . o r g / 2 0 0 1 / X M L S c h e m a - i n s t a n c e "   x m l n s : x s d = " h t t p : / / w w w . w 3 . o r g / 2 0 0 1 / X M L S c h e m a " >  
     < P r e s e n t a t i o n O b j e c t T a g   T a g N a m e = " M M C 0 9 _ P O P U L A T E T E X T " > { S u b T i t l e } < / P r e s e n t a t i o n O b j e c t T a g >  
 < / M M C O A _ O b j e c t T a g s > 
</file>

<file path=customXml/item5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53.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54.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55.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56.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57.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 C O L O U R < / P r e s e n t a t i o n O b j e c t T a g >  
     < P r e s e n t a t i o n O b j e c t T a g   T a g N a m e = " M M C O A _ B A C K G R O U N D _ D I G E S T " > f u l l i m a g e ; D A R K < / P r e s e n t a t i o n O b j e c t T a g >  
     < P r e s e n t a t i o n O b j e c t T a g   T a g N a m e = " M M C O A _ F U L L I M A G E _ I D " > f 9 7 e 7 b 1 0 - 8 8 3 2 - 4 7 2 f - b b 8 6 - 0 0 6 d 8 a c 4 2 f 8 7 < / P r e s e n t a t i o n O b j e c t T a g >  
     < P r e s e n t a t i o n O b j e c t T a g   T a g N a m e = " M M C O A _ S I L H O U E T T E _ I D " / >  
 < / M M C O A _ O b j e c t T a g s > 
</file>

<file path=customXml/item58.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59.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0.xml>��< ? x m l   v e r s i o n = " 1 . 0 "   e n c o d i n g = " u t f - 1 6 " ? > < M M C O A _ O b j e c t T a g s   x m l n s : x s i = " h t t p : / / w w w . w 3 . o r g / 2 0 0 1 / X M L S c h e m a - i n s t a n c e "   x m l n s : x s d = " h t t p : / / w w w . w 3 . o r g / 2 0 0 1 / X M L S c h e m a " >  
     < P r e s e n t a t i o n O b j e c t T a g   T a g N a m e = " M M C 0 9 _ P O P U L A T E T E X T " > { P r e s e n t e r C o v e r T e x t B l o c k } < / P r e s e n t a t i o n O b j e c t T a g >  
 < / M M C O A _ O b j e c t T a g s > 
</file>

<file path=customXml/item61.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62.xml>��< ? x m l   v e r s i o n = " 1 . 0 "   e n c o d i n g = " u t f - 1 6 " ? > < M M C O A _ O b j e c t T a g s   x m l n s : x s i = " h t t p : / / w w w . w 3 . o r g / 2 0 0 1 / X M L S c h e m a - i n s t a n c e "   x m l n s : x s d = " h t t p : / / w w w . w 3 . o r g / 2 0 0 1 / X M L S c h e m a " >  
     < P r e s e n t a t i o n O b j e c t T a g   T a g N a m e = " M M C O A _ S A M P L E S L I D E _ I D " > 3 d e 0 7 f a b - e 3 1 7 - 4 a 0 a - a b 1 a - 6 2 1 d 5 e 6 1 3 3 7 6 < / P r e s e n t a t i o n O b j e c t T a g >  
 < / M M C O A _ O b j e c t T a g s > 
</file>

<file path=customXml/item63.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6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5.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66.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67.xml>��< ? x m l   v e r s i o n = " 1 . 0 "   e n c o d i n g = " u t f - 1 6 " ? > < M M C O A _ O b j e c t T a g s   x m l n s : x s i = " h t t p : / / w w w . w 3 . o r g / 2 0 0 1 / X M L S c h e m a - i n s t a n c e "   x m l n s : x s d = " h t t p : / / w w w . w 3 . o r g / 2 0 0 1 / X M L S c h e m a " >  
     < P r e s e n t a t i o n O b j e c t T a g   T a g N a m e = " M M C 0 9 _ P O P U L A T E T E X T " > { T i t l e } < / P r e s e n t a t i o n O b j e c t T a g >  
 < / M M C O A _ O b j e c t T a g s > 
</file>

<file path=customXml/item6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9.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7.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70.xml>��< ? x m l   v e r s i o n = " 1 . 0 "   e n c o d i n g = " u t f - 1 6 " ? > < M M C O A _ O b j e c t T a g s   x m l n s : x s i = " h t t p : / / w w w . w 3 . o r g / 2 0 0 1 / X M L S c h e m a - i n s t a n c e "   x m l n s : x s d = " h t t p : / / w w w . w 3 . o r g / 2 0 0 1 / X M L S c h e m a " >  
     < P r e s e n t a t i o n O b j e c t T a g   T a g N a m e = " M M C 0 9 _ B R A N D F O N T S T Y L E " > C o v e r T e x t < / P r e s e n t a t i o n O b j e c t T a g >  
 < / M M C O A _ O b j e c t T a g s > 
</file>

<file path=customXml/item7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xml>��< ? x m l   v e r s i o n = " 1 . 0 "   e n c o d i n g = " u t f - 1 6 " ? > < M M C O A _ O b j e c t T a g s   x m l n s : x s i = " h t t p : / / w w w . w 3 . o r g / 2 0 0 1 / X M L S c h e m a - i n s t a n c e "   x m l n s : x s d = " h t t p : / / w w w . w 3 . o r g / 2 0 0 1 / X M L S c h e m a " >  
     < P r e s e n t a t i o n O b j e c t T a g   T a g N a m e = " M M C 0 9 _ P O P U L A T E T E X T " > { L e g a l B a c k } < / P r e s e n t a t i o n O b j e c t T a g >  
 < / M M C O A _ O b j e c t T a g s > 
</file>

<file path=customXml/item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Props1.xml><?xml version="1.0" encoding="utf-8"?>
<ds:datastoreItem xmlns:ds="http://schemas.openxmlformats.org/officeDocument/2006/customXml" ds:itemID="{D9348C07-1E6B-4014-98CC-8BB85256C2E9}">
  <ds:schemaRefs>
    <ds:schemaRef ds:uri="http://www.w3.org/2001/XMLSchema"/>
  </ds:schemaRefs>
</ds:datastoreItem>
</file>

<file path=customXml/itemProps10.xml><?xml version="1.0" encoding="utf-8"?>
<ds:datastoreItem xmlns:ds="http://schemas.openxmlformats.org/officeDocument/2006/customXml" ds:itemID="{B36CBDA4-A697-46EE-A841-E76C3EADCF61}">
  <ds:schemaRefs>
    <ds:schemaRef ds:uri="http://www.w3.org/2001/XMLSchema"/>
  </ds:schemaRefs>
</ds:datastoreItem>
</file>

<file path=customXml/itemProps11.xml><?xml version="1.0" encoding="utf-8"?>
<ds:datastoreItem xmlns:ds="http://schemas.openxmlformats.org/officeDocument/2006/customXml" ds:itemID="{02EDAAD7-30B6-4ACD-BA32-F10318B4E3BB}">
  <ds:schemaRefs>
    <ds:schemaRef ds:uri="http://www.w3.org/2001/XMLSchema"/>
  </ds:schemaRefs>
</ds:datastoreItem>
</file>

<file path=customXml/itemProps12.xml><?xml version="1.0" encoding="utf-8"?>
<ds:datastoreItem xmlns:ds="http://schemas.openxmlformats.org/officeDocument/2006/customXml" ds:itemID="{1AA08E88-52D3-4EBA-AA02-8CA9BBF557F6}">
  <ds:schemaRefs>
    <ds:schemaRef ds:uri="http://www.w3.org/2001/XMLSchema"/>
  </ds:schemaRefs>
</ds:datastoreItem>
</file>

<file path=customXml/itemProps13.xml><?xml version="1.0" encoding="utf-8"?>
<ds:datastoreItem xmlns:ds="http://schemas.openxmlformats.org/officeDocument/2006/customXml" ds:itemID="{58D42C7F-C51A-4196-A564-FB7B576BC2EA}">
  <ds:schemaRefs>
    <ds:schemaRef ds:uri="http://www.w3.org/2001/XMLSchema"/>
  </ds:schemaRefs>
</ds:datastoreItem>
</file>

<file path=customXml/itemProps14.xml><?xml version="1.0" encoding="utf-8"?>
<ds:datastoreItem xmlns:ds="http://schemas.openxmlformats.org/officeDocument/2006/customXml" ds:itemID="{85A40AA7-CD26-416A-96AB-FB82D025CBBB}">
  <ds:schemaRefs>
    <ds:schemaRef ds:uri="http://www.w3.org/2001/XMLSchema"/>
  </ds:schemaRefs>
</ds:datastoreItem>
</file>

<file path=customXml/itemProps15.xml><?xml version="1.0" encoding="utf-8"?>
<ds:datastoreItem xmlns:ds="http://schemas.openxmlformats.org/officeDocument/2006/customXml" ds:itemID="{E46AC9F7-34D3-4A0D-8D03-01D4B97CAD51}">
  <ds:schemaRefs>
    <ds:schemaRef ds:uri="http://schemas.microsoft.com/office/2006/documentManagement/types"/>
    <ds:schemaRef ds:uri="http://schemas.openxmlformats.org/package/2006/metadata/core-properties"/>
    <ds:schemaRef ds:uri="http://purl.org/dc/dcmitype/"/>
    <ds:schemaRef ds:uri="http://purl.org/dc/elements/1.1/"/>
    <ds:schemaRef ds:uri="8fc7def1-b983-4665-9c0e-5a19e5e2e64d"/>
    <ds:schemaRef ds:uri="http://schemas.microsoft.com/office/2006/metadata/properties"/>
    <ds:schemaRef ds:uri="http://schemas.microsoft.com/office/infopath/2007/PartnerControls"/>
    <ds:schemaRef ds:uri="ed9d208c-e120-48b2-bcd1-f0c0c8dbc8c9"/>
    <ds:schemaRef ds:uri="http://www.w3.org/XML/1998/namespace"/>
    <ds:schemaRef ds:uri="http://purl.org/dc/terms/"/>
  </ds:schemaRefs>
</ds:datastoreItem>
</file>

<file path=customXml/itemProps16.xml><?xml version="1.0" encoding="utf-8"?>
<ds:datastoreItem xmlns:ds="http://schemas.openxmlformats.org/officeDocument/2006/customXml" ds:itemID="{7C42B602-7515-473E-8F1E-5503EC3B9FB1}">
  <ds:schemaRefs>
    <ds:schemaRef ds:uri="http://www.w3.org/2001/XMLSchema"/>
  </ds:schemaRefs>
</ds:datastoreItem>
</file>

<file path=customXml/itemProps17.xml><?xml version="1.0" encoding="utf-8"?>
<ds:datastoreItem xmlns:ds="http://schemas.openxmlformats.org/officeDocument/2006/customXml" ds:itemID="{268400DD-65DB-470B-A06A-A85C4BBFF02F}">
  <ds:schemaRefs>
    <ds:schemaRef ds:uri="http://www.w3.org/2001/XMLSchema"/>
  </ds:schemaRefs>
</ds:datastoreItem>
</file>

<file path=customXml/itemProps18.xml><?xml version="1.0" encoding="utf-8"?>
<ds:datastoreItem xmlns:ds="http://schemas.openxmlformats.org/officeDocument/2006/customXml" ds:itemID="{15E14063-6D15-404C-AFB6-43ADF0C0DD41}">
  <ds:schemaRefs>
    <ds:schemaRef ds:uri="http://www.w3.org/2001/XMLSchema"/>
  </ds:schemaRefs>
</ds:datastoreItem>
</file>

<file path=customXml/itemProps19.xml><?xml version="1.0" encoding="utf-8"?>
<ds:datastoreItem xmlns:ds="http://schemas.openxmlformats.org/officeDocument/2006/customXml" ds:itemID="{F1B18864-DD5F-475F-B43E-533AC977E410}">
  <ds:schemaRefs>
    <ds:schemaRef ds:uri="http://www.w3.org/2001/XMLSchema"/>
  </ds:schemaRefs>
</ds:datastoreItem>
</file>

<file path=customXml/itemProps2.xml><?xml version="1.0" encoding="utf-8"?>
<ds:datastoreItem xmlns:ds="http://schemas.openxmlformats.org/officeDocument/2006/customXml" ds:itemID="{A3CD4C50-97C5-4A13-A5A2-9AD0815BCA0D}">
  <ds:schemaRefs>
    <ds:schemaRef ds:uri="http://www.w3.org/2001/XMLSchema"/>
  </ds:schemaRefs>
</ds:datastoreItem>
</file>

<file path=customXml/itemProps20.xml><?xml version="1.0" encoding="utf-8"?>
<ds:datastoreItem xmlns:ds="http://schemas.openxmlformats.org/officeDocument/2006/customXml" ds:itemID="{19BCB8AB-C80F-48B0-97F9-FF07C27A1D7E}">
  <ds:schemaRefs>
    <ds:schemaRef ds:uri="http://www.w3.org/2001/XMLSchema"/>
  </ds:schemaRefs>
</ds:datastoreItem>
</file>

<file path=customXml/itemProps21.xml><?xml version="1.0" encoding="utf-8"?>
<ds:datastoreItem xmlns:ds="http://schemas.openxmlformats.org/officeDocument/2006/customXml" ds:itemID="{EA56DF1C-E699-4B8D-81DA-12283D7DDD50}">
  <ds:schemaRefs>
    <ds:schemaRef ds:uri="http://www.w3.org/2001/XMLSchema"/>
  </ds:schemaRefs>
</ds:datastoreItem>
</file>

<file path=customXml/itemProps22.xml><?xml version="1.0" encoding="utf-8"?>
<ds:datastoreItem xmlns:ds="http://schemas.openxmlformats.org/officeDocument/2006/customXml" ds:itemID="{49BC0D76-EA8A-4D84-8BDC-79F24EC5F6D5}">
  <ds:schemaRefs>
    <ds:schemaRef ds:uri="http://www.w3.org/2001/XMLSchema"/>
  </ds:schemaRefs>
</ds:datastoreItem>
</file>

<file path=customXml/itemProps23.xml><?xml version="1.0" encoding="utf-8"?>
<ds:datastoreItem xmlns:ds="http://schemas.openxmlformats.org/officeDocument/2006/customXml" ds:itemID="{281140D0-CFF4-4662-9C45-8943C23FC066}">
  <ds:schemaRefs>
    <ds:schemaRef ds:uri="http://www.w3.org/2001/XMLSchema"/>
  </ds:schemaRefs>
</ds:datastoreItem>
</file>

<file path=customXml/itemProps24.xml><?xml version="1.0" encoding="utf-8"?>
<ds:datastoreItem xmlns:ds="http://schemas.openxmlformats.org/officeDocument/2006/customXml" ds:itemID="{152C4616-E904-4841-9523-90E33BB5990C}">
  <ds:schemaRefs>
    <ds:schemaRef ds:uri="http://www.w3.org/2001/XMLSchema"/>
  </ds:schemaRefs>
</ds:datastoreItem>
</file>

<file path=customXml/itemProps25.xml><?xml version="1.0" encoding="utf-8"?>
<ds:datastoreItem xmlns:ds="http://schemas.openxmlformats.org/officeDocument/2006/customXml" ds:itemID="{E4CF58FF-8B25-476F-8B2F-439CAFE774DB}">
  <ds:schemaRefs>
    <ds:schemaRef ds:uri="http://www.w3.org/2001/XMLSchema"/>
  </ds:schemaRefs>
</ds:datastoreItem>
</file>

<file path=customXml/itemProps26.xml><?xml version="1.0" encoding="utf-8"?>
<ds:datastoreItem xmlns:ds="http://schemas.openxmlformats.org/officeDocument/2006/customXml" ds:itemID="{7BDD5E8B-B38F-4E19-81DE-9FCA163172C2}">
  <ds:schemaRefs>
    <ds:schemaRef ds:uri="http://www.w3.org/2001/XMLSchema"/>
  </ds:schemaRefs>
</ds:datastoreItem>
</file>

<file path=customXml/itemProps27.xml><?xml version="1.0" encoding="utf-8"?>
<ds:datastoreItem xmlns:ds="http://schemas.openxmlformats.org/officeDocument/2006/customXml" ds:itemID="{4A8EF070-B7A1-4D20-AA54-61F173CA2706}">
  <ds:schemaRefs>
    <ds:schemaRef ds:uri="http://www.w3.org/2001/XMLSchema"/>
  </ds:schemaRefs>
</ds:datastoreItem>
</file>

<file path=customXml/itemProps28.xml><?xml version="1.0" encoding="utf-8"?>
<ds:datastoreItem xmlns:ds="http://schemas.openxmlformats.org/officeDocument/2006/customXml" ds:itemID="{7514C59C-37A2-4548-8176-DEE012C681C8}">
  <ds:schemaRefs>
    <ds:schemaRef ds:uri="http://www.w3.org/2001/XMLSchema"/>
  </ds:schemaRefs>
</ds:datastoreItem>
</file>

<file path=customXml/itemProps29.xml><?xml version="1.0" encoding="utf-8"?>
<ds:datastoreItem xmlns:ds="http://schemas.openxmlformats.org/officeDocument/2006/customXml" ds:itemID="{7F82062E-9818-4653-A31B-81D65328C525}">
  <ds:schemaRefs>
    <ds:schemaRef ds:uri="http://www.w3.org/2001/XMLSchema"/>
  </ds:schemaRefs>
</ds:datastoreItem>
</file>

<file path=customXml/itemProps3.xml><?xml version="1.0" encoding="utf-8"?>
<ds:datastoreItem xmlns:ds="http://schemas.openxmlformats.org/officeDocument/2006/customXml" ds:itemID="{9B333AB5-3357-4D07-93E0-A8BB3B59721F}">
  <ds:schemaRefs>
    <ds:schemaRef ds:uri="http://www.w3.org/2001/XMLSchema"/>
  </ds:schemaRefs>
</ds:datastoreItem>
</file>

<file path=customXml/itemProps30.xml><?xml version="1.0" encoding="utf-8"?>
<ds:datastoreItem xmlns:ds="http://schemas.openxmlformats.org/officeDocument/2006/customXml" ds:itemID="{43FD868C-286B-42F8-9784-A8204B274F36}">
  <ds:schemaRefs>
    <ds:schemaRef ds:uri="http://www.w3.org/2001/XMLSchema"/>
  </ds:schemaRefs>
</ds:datastoreItem>
</file>

<file path=customXml/itemProps31.xml><?xml version="1.0" encoding="utf-8"?>
<ds:datastoreItem xmlns:ds="http://schemas.openxmlformats.org/officeDocument/2006/customXml" ds:itemID="{9D125730-63B3-4611-99E5-A47E22D5544D}">
  <ds:schemaRefs>
    <ds:schemaRef ds:uri="http://www.w3.org/2001/XMLSchema"/>
  </ds:schemaRefs>
</ds:datastoreItem>
</file>

<file path=customXml/itemProps32.xml><?xml version="1.0" encoding="utf-8"?>
<ds:datastoreItem xmlns:ds="http://schemas.openxmlformats.org/officeDocument/2006/customXml" ds:itemID="{DBB30C88-CD65-462F-B924-FDEB7A0F09BD}">
  <ds:schemaRefs>
    <ds:schemaRef ds:uri="http://www.w3.org/2001/XMLSchema"/>
  </ds:schemaRefs>
</ds:datastoreItem>
</file>

<file path=customXml/itemProps33.xml><?xml version="1.0" encoding="utf-8"?>
<ds:datastoreItem xmlns:ds="http://schemas.openxmlformats.org/officeDocument/2006/customXml" ds:itemID="{8EAB299D-D121-4CEC-A29C-138760C231CE}">
  <ds:schemaRefs>
    <ds:schemaRef ds:uri="http://www.w3.org/2001/XMLSchema"/>
  </ds:schemaRefs>
</ds:datastoreItem>
</file>

<file path=customXml/itemProps34.xml><?xml version="1.0" encoding="utf-8"?>
<ds:datastoreItem xmlns:ds="http://schemas.openxmlformats.org/officeDocument/2006/customXml" ds:itemID="{B06F0990-77F0-4EB7-81D9-057B8021F2E2}">
  <ds:schemaRefs>
    <ds:schemaRef ds:uri="http://www.w3.org/2001/XMLSchema"/>
  </ds:schemaRefs>
</ds:datastoreItem>
</file>

<file path=customXml/itemProps35.xml><?xml version="1.0" encoding="utf-8"?>
<ds:datastoreItem xmlns:ds="http://schemas.openxmlformats.org/officeDocument/2006/customXml" ds:itemID="{5FDF1299-A818-4942-A99A-6ACC56029410}">
  <ds:schemaRefs>
    <ds:schemaRef ds:uri="http://www.w3.org/2001/XMLSchema"/>
  </ds:schemaRefs>
</ds:datastoreItem>
</file>

<file path=customXml/itemProps36.xml><?xml version="1.0" encoding="utf-8"?>
<ds:datastoreItem xmlns:ds="http://schemas.openxmlformats.org/officeDocument/2006/customXml" ds:itemID="{C41181A3-BF44-4324-AECB-875CE9EE15F3}">
  <ds:schemaRefs>
    <ds:schemaRef ds:uri="http://www.w3.org/2001/XMLSchema"/>
  </ds:schemaRefs>
</ds:datastoreItem>
</file>

<file path=customXml/itemProps37.xml><?xml version="1.0" encoding="utf-8"?>
<ds:datastoreItem xmlns:ds="http://schemas.openxmlformats.org/officeDocument/2006/customXml" ds:itemID="{63035760-20EA-4532-8377-45C638F3BF21}">
  <ds:schemaRefs>
    <ds:schemaRef ds:uri="http://www.w3.org/2001/XMLSchema"/>
  </ds:schemaRefs>
</ds:datastoreItem>
</file>

<file path=customXml/itemProps38.xml><?xml version="1.0" encoding="utf-8"?>
<ds:datastoreItem xmlns:ds="http://schemas.openxmlformats.org/officeDocument/2006/customXml" ds:itemID="{35BDC32E-13DF-4D9C-B8D4-DA872B448F48}">
  <ds:schemaRefs>
    <ds:schemaRef ds:uri="http://www.w3.org/2001/XMLSchema"/>
  </ds:schemaRefs>
</ds:datastoreItem>
</file>

<file path=customXml/itemProps39.xml><?xml version="1.0" encoding="utf-8"?>
<ds:datastoreItem xmlns:ds="http://schemas.openxmlformats.org/officeDocument/2006/customXml" ds:itemID="{E571E618-B32B-4FB0-BD5B-D83EAD2F7B68}">
  <ds:schemaRefs>
    <ds:schemaRef ds:uri="http://www.w3.org/2001/XMLSchema"/>
  </ds:schemaRefs>
</ds:datastoreItem>
</file>

<file path=customXml/itemProps4.xml><?xml version="1.0" encoding="utf-8"?>
<ds:datastoreItem xmlns:ds="http://schemas.openxmlformats.org/officeDocument/2006/customXml" ds:itemID="{C4463173-EC99-467C-9A70-BD2BF1240458}">
  <ds:schemaRefs>
    <ds:schemaRef ds:uri="http://www.w3.org/2001/XMLSchema"/>
  </ds:schemaRefs>
</ds:datastoreItem>
</file>

<file path=customXml/itemProps40.xml><?xml version="1.0" encoding="utf-8"?>
<ds:datastoreItem xmlns:ds="http://schemas.openxmlformats.org/officeDocument/2006/customXml" ds:itemID="{FFCFF866-B782-462C-B23B-92E4218871E8}">
  <ds:schemaRefs>
    <ds:schemaRef ds:uri="http://www.w3.org/2001/XMLSchema"/>
  </ds:schemaRefs>
</ds:datastoreItem>
</file>

<file path=customXml/itemProps41.xml><?xml version="1.0" encoding="utf-8"?>
<ds:datastoreItem xmlns:ds="http://schemas.openxmlformats.org/officeDocument/2006/customXml" ds:itemID="{473A40BD-DA99-4192-ADD9-1B5C725E8462}">
  <ds:schemaRefs>
    <ds:schemaRef ds:uri="http://www.w3.org/2001/XMLSchema"/>
  </ds:schemaRefs>
</ds:datastoreItem>
</file>

<file path=customXml/itemProps42.xml><?xml version="1.0" encoding="utf-8"?>
<ds:datastoreItem xmlns:ds="http://schemas.openxmlformats.org/officeDocument/2006/customXml" ds:itemID="{7808985C-5A1C-4CC7-8AE9-1B6DC52F2AF4}">
  <ds:schemaRefs>
    <ds:schemaRef ds:uri="http://www.w3.org/2001/XMLSchema"/>
  </ds:schemaRefs>
</ds:datastoreItem>
</file>

<file path=customXml/itemProps43.xml><?xml version="1.0" encoding="utf-8"?>
<ds:datastoreItem xmlns:ds="http://schemas.openxmlformats.org/officeDocument/2006/customXml" ds:itemID="{9E2987B6-D35A-4C35-96F2-34D5DD47F9BB}">
  <ds:schemaRefs>
    <ds:schemaRef ds:uri="http://www.w3.org/2001/XMLSchema"/>
  </ds:schemaRefs>
</ds:datastoreItem>
</file>

<file path=customXml/itemProps44.xml><?xml version="1.0" encoding="utf-8"?>
<ds:datastoreItem xmlns:ds="http://schemas.openxmlformats.org/officeDocument/2006/customXml" ds:itemID="{CECC2B06-B96D-401F-910E-06ACE8ED91D9}">
  <ds:schemaRefs>
    <ds:schemaRef ds:uri="http://www.w3.org/2001/XMLSchema"/>
  </ds:schemaRefs>
</ds:datastoreItem>
</file>

<file path=customXml/itemProps45.xml><?xml version="1.0" encoding="utf-8"?>
<ds:datastoreItem xmlns:ds="http://schemas.openxmlformats.org/officeDocument/2006/customXml" ds:itemID="{492FC0CD-A4A9-401E-847E-C8E616AD5CF1}">
  <ds:schemaRefs>
    <ds:schemaRef ds:uri="http://www.w3.org/2001/XMLSchema"/>
  </ds:schemaRefs>
</ds:datastoreItem>
</file>

<file path=customXml/itemProps46.xml><?xml version="1.0" encoding="utf-8"?>
<ds:datastoreItem xmlns:ds="http://schemas.openxmlformats.org/officeDocument/2006/customXml" ds:itemID="{B5EE003F-AACE-4CCD-AE5E-C319AB398FB9}">
  <ds:schemaRefs>
    <ds:schemaRef ds:uri="http://www.w3.org/2001/XMLSchema"/>
  </ds:schemaRefs>
</ds:datastoreItem>
</file>

<file path=customXml/itemProps47.xml><?xml version="1.0" encoding="utf-8"?>
<ds:datastoreItem xmlns:ds="http://schemas.openxmlformats.org/officeDocument/2006/customXml" ds:itemID="{B3404B29-B12B-4AD6-9600-2326122AA242}">
  <ds:schemaRefs>
    <ds:schemaRef ds:uri="http://www.w3.org/2001/XMLSchema"/>
  </ds:schemaRefs>
</ds:datastoreItem>
</file>

<file path=customXml/itemProps48.xml><?xml version="1.0" encoding="utf-8"?>
<ds:datastoreItem xmlns:ds="http://schemas.openxmlformats.org/officeDocument/2006/customXml" ds:itemID="{029D9584-4B2C-4846-9954-9B6C8317D3C7}">
  <ds:schemaRefs>
    <ds:schemaRef ds:uri="http://www.w3.org/2001/XMLSchema"/>
  </ds:schemaRefs>
</ds:datastoreItem>
</file>

<file path=customXml/itemProps49.xml><?xml version="1.0" encoding="utf-8"?>
<ds:datastoreItem xmlns:ds="http://schemas.openxmlformats.org/officeDocument/2006/customXml" ds:itemID="{CB877B95-C2B4-487F-861B-0F99C3B87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c7def1-b983-4665-9c0e-5a19e5e2e64d"/>
    <ds:schemaRef ds:uri="ed9d208c-e120-48b2-bcd1-f0c0c8dbc8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07BA719-D102-4EC6-B145-BDFEC159FE79}">
  <ds:schemaRefs>
    <ds:schemaRef ds:uri="http://schemas.microsoft.com/sharepoint/v3/contenttype/forms"/>
  </ds:schemaRefs>
</ds:datastoreItem>
</file>

<file path=customXml/itemProps50.xml><?xml version="1.0" encoding="utf-8"?>
<ds:datastoreItem xmlns:ds="http://schemas.openxmlformats.org/officeDocument/2006/customXml" ds:itemID="{59FF60E1-E3A5-48EE-9FC1-39A09AF817D4}">
  <ds:schemaRefs>
    <ds:schemaRef ds:uri="http://www.w3.org/2001/XMLSchema"/>
  </ds:schemaRefs>
</ds:datastoreItem>
</file>

<file path=customXml/itemProps51.xml><?xml version="1.0" encoding="utf-8"?>
<ds:datastoreItem xmlns:ds="http://schemas.openxmlformats.org/officeDocument/2006/customXml" ds:itemID="{86E9DB7A-C649-4675-B50A-1BE58C3421E5}">
  <ds:schemaRefs>
    <ds:schemaRef ds:uri="http://www.w3.org/2001/XMLSchema"/>
  </ds:schemaRefs>
</ds:datastoreItem>
</file>

<file path=customXml/itemProps52.xml><?xml version="1.0" encoding="utf-8"?>
<ds:datastoreItem xmlns:ds="http://schemas.openxmlformats.org/officeDocument/2006/customXml" ds:itemID="{4E18DFB7-AF42-4887-A653-6AE4E129405F}">
  <ds:schemaRefs>
    <ds:schemaRef ds:uri="http://www.w3.org/2001/XMLSchema"/>
  </ds:schemaRefs>
</ds:datastoreItem>
</file>

<file path=customXml/itemProps53.xml><?xml version="1.0" encoding="utf-8"?>
<ds:datastoreItem xmlns:ds="http://schemas.openxmlformats.org/officeDocument/2006/customXml" ds:itemID="{785CACC9-5F9E-452C-8D11-FADB0FC87789}">
  <ds:schemaRefs>
    <ds:schemaRef ds:uri="http://www.w3.org/2001/XMLSchema"/>
  </ds:schemaRefs>
</ds:datastoreItem>
</file>

<file path=customXml/itemProps54.xml><?xml version="1.0" encoding="utf-8"?>
<ds:datastoreItem xmlns:ds="http://schemas.openxmlformats.org/officeDocument/2006/customXml" ds:itemID="{68704D0C-8AB9-42AB-B004-03E61D2FC4A7}">
  <ds:schemaRefs>
    <ds:schemaRef ds:uri="http://www.w3.org/2001/XMLSchema"/>
  </ds:schemaRefs>
</ds:datastoreItem>
</file>

<file path=customXml/itemProps55.xml><?xml version="1.0" encoding="utf-8"?>
<ds:datastoreItem xmlns:ds="http://schemas.openxmlformats.org/officeDocument/2006/customXml" ds:itemID="{C2DE171A-B726-40E5-B1C5-493646B322AB}">
  <ds:schemaRefs>
    <ds:schemaRef ds:uri="http://www.w3.org/2001/XMLSchema"/>
  </ds:schemaRefs>
</ds:datastoreItem>
</file>

<file path=customXml/itemProps56.xml><?xml version="1.0" encoding="utf-8"?>
<ds:datastoreItem xmlns:ds="http://schemas.openxmlformats.org/officeDocument/2006/customXml" ds:itemID="{A069E17C-908E-4D9A-BB30-A8F3C37DD0BB}">
  <ds:schemaRefs>
    <ds:schemaRef ds:uri="http://www.w3.org/2001/XMLSchema"/>
  </ds:schemaRefs>
</ds:datastoreItem>
</file>

<file path=customXml/itemProps57.xml><?xml version="1.0" encoding="utf-8"?>
<ds:datastoreItem xmlns:ds="http://schemas.openxmlformats.org/officeDocument/2006/customXml" ds:itemID="{FDDA039F-625F-47F3-A1A8-1B62E4AA5C8F}">
  <ds:schemaRefs>
    <ds:schemaRef ds:uri="http://www.w3.org/2001/XMLSchema"/>
  </ds:schemaRefs>
</ds:datastoreItem>
</file>

<file path=customXml/itemProps58.xml><?xml version="1.0" encoding="utf-8"?>
<ds:datastoreItem xmlns:ds="http://schemas.openxmlformats.org/officeDocument/2006/customXml" ds:itemID="{017913BF-A25B-4061-AA64-C0C56B767872}">
  <ds:schemaRefs>
    <ds:schemaRef ds:uri="http://www.w3.org/2001/XMLSchema"/>
  </ds:schemaRefs>
</ds:datastoreItem>
</file>

<file path=customXml/itemProps59.xml><?xml version="1.0" encoding="utf-8"?>
<ds:datastoreItem xmlns:ds="http://schemas.openxmlformats.org/officeDocument/2006/customXml" ds:itemID="{5071CEB3-5C80-4DBF-AE51-491CFD3DFA23}">
  <ds:schemaRefs>
    <ds:schemaRef ds:uri="http://www.w3.org/2001/XMLSchema"/>
  </ds:schemaRefs>
</ds:datastoreItem>
</file>

<file path=customXml/itemProps6.xml><?xml version="1.0" encoding="utf-8"?>
<ds:datastoreItem xmlns:ds="http://schemas.openxmlformats.org/officeDocument/2006/customXml" ds:itemID="{E917FBD8-6C97-4CD7-97F4-1E1500CE9A9C}">
  <ds:schemaRefs>
    <ds:schemaRef ds:uri="http://www.w3.org/2001/XMLSchema"/>
  </ds:schemaRefs>
</ds:datastoreItem>
</file>

<file path=customXml/itemProps60.xml><?xml version="1.0" encoding="utf-8"?>
<ds:datastoreItem xmlns:ds="http://schemas.openxmlformats.org/officeDocument/2006/customXml" ds:itemID="{36521F22-0186-4262-8998-4B3239F3A520}">
  <ds:schemaRefs>
    <ds:schemaRef ds:uri="http://www.w3.org/2001/XMLSchema"/>
  </ds:schemaRefs>
</ds:datastoreItem>
</file>

<file path=customXml/itemProps61.xml><?xml version="1.0" encoding="utf-8"?>
<ds:datastoreItem xmlns:ds="http://schemas.openxmlformats.org/officeDocument/2006/customXml" ds:itemID="{C0E00A02-28A1-4EE1-BE10-FB1AE54D3156}">
  <ds:schemaRefs>
    <ds:schemaRef ds:uri="http://www.w3.org/2001/XMLSchema"/>
  </ds:schemaRefs>
</ds:datastoreItem>
</file>

<file path=customXml/itemProps62.xml><?xml version="1.0" encoding="utf-8"?>
<ds:datastoreItem xmlns:ds="http://schemas.openxmlformats.org/officeDocument/2006/customXml" ds:itemID="{E50D2B1B-82F9-4C8C-9BE6-67EC7C928F0D}">
  <ds:schemaRefs>
    <ds:schemaRef ds:uri="http://www.w3.org/2001/XMLSchema"/>
  </ds:schemaRefs>
</ds:datastoreItem>
</file>

<file path=customXml/itemProps63.xml><?xml version="1.0" encoding="utf-8"?>
<ds:datastoreItem xmlns:ds="http://schemas.openxmlformats.org/officeDocument/2006/customXml" ds:itemID="{0D39DF63-D74D-4908-8C6C-545FE16F3FC8}">
  <ds:schemaRefs>
    <ds:schemaRef ds:uri="http://www.w3.org/2001/XMLSchema"/>
  </ds:schemaRefs>
</ds:datastoreItem>
</file>

<file path=customXml/itemProps64.xml><?xml version="1.0" encoding="utf-8"?>
<ds:datastoreItem xmlns:ds="http://schemas.openxmlformats.org/officeDocument/2006/customXml" ds:itemID="{5FC8AD33-3A86-4DCF-AE6B-3071D443C944}">
  <ds:schemaRefs>
    <ds:schemaRef ds:uri="http://www.w3.org/2001/XMLSchema"/>
  </ds:schemaRefs>
</ds:datastoreItem>
</file>

<file path=customXml/itemProps65.xml><?xml version="1.0" encoding="utf-8"?>
<ds:datastoreItem xmlns:ds="http://schemas.openxmlformats.org/officeDocument/2006/customXml" ds:itemID="{BD5FAD33-8996-4B98-8C02-4A1550C6E017}">
  <ds:schemaRefs>
    <ds:schemaRef ds:uri="http://www.w3.org/2001/XMLSchema"/>
  </ds:schemaRefs>
</ds:datastoreItem>
</file>

<file path=customXml/itemProps66.xml><?xml version="1.0" encoding="utf-8"?>
<ds:datastoreItem xmlns:ds="http://schemas.openxmlformats.org/officeDocument/2006/customXml" ds:itemID="{F4497770-156D-4938-BA98-5B2E06CE31CC}">
  <ds:schemaRefs>
    <ds:schemaRef ds:uri="http://www.w3.org/2001/XMLSchema"/>
  </ds:schemaRefs>
</ds:datastoreItem>
</file>

<file path=customXml/itemProps67.xml><?xml version="1.0" encoding="utf-8"?>
<ds:datastoreItem xmlns:ds="http://schemas.openxmlformats.org/officeDocument/2006/customXml" ds:itemID="{D14872BF-36DF-44ED-AFBA-A9DEF6435A9D}">
  <ds:schemaRefs>
    <ds:schemaRef ds:uri="http://www.w3.org/2001/XMLSchema"/>
  </ds:schemaRefs>
</ds:datastoreItem>
</file>

<file path=customXml/itemProps68.xml><?xml version="1.0" encoding="utf-8"?>
<ds:datastoreItem xmlns:ds="http://schemas.openxmlformats.org/officeDocument/2006/customXml" ds:itemID="{E39B11E5-077D-4BBF-AF63-E8B8A6D036DB}">
  <ds:schemaRefs>
    <ds:schemaRef ds:uri="http://www.w3.org/2001/XMLSchema"/>
  </ds:schemaRefs>
</ds:datastoreItem>
</file>

<file path=customXml/itemProps69.xml><?xml version="1.0" encoding="utf-8"?>
<ds:datastoreItem xmlns:ds="http://schemas.openxmlformats.org/officeDocument/2006/customXml" ds:itemID="{F14CBA09-FEAF-404B-987F-1AB49AD0F098}">
  <ds:schemaRefs>
    <ds:schemaRef ds:uri="http://www.w3.org/2001/XMLSchema"/>
  </ds:schemaRefs>
</ds:datastoreItem>
</file>

<file path=customXml/itemProps7.xml><?xml version="1.0" encoding="utf-8"?>
<ds:datastoreItem xmlns:ds="http://schemas.openxmlformats.org/officeDocument/2006/customXml" ds:itemID="{535DD0E2-5F87-46D2-ADCB-BF3B14328B93}">
  <ds:schemaRefs>
    <ds:schemaRef ds:uri="http://www.w3.org/2001/XMLSchema"/>
  </ds:schemaRefs>
</ds:datastoreItem>
</file>

<file path=customXml/itemProps70.xml><?xml version="1.0" encoding="utf-8"?>
<ds:datastoreItem xmlns:ds="http://schemas.openxmlformats.org/officeDocument/2006/customXml" ds:itemID="{F59C340D-4F57-43A3-B5CD-4712B5DB8E9D}">
  <ds:schemaRefs>
    <ds:schemaRef ds:uri="http://www.w3.org/2001/XMLSchema"/>
  </ds:schemaRefs>
</ds:datastoreItem>
</file>

<file path=customXml/itemProps71.xml><?xml version="1.0" encoding="utf-8"?>
<ds:datastoreItem xmlns:ds="http://schemas.openxmlformats.org/officeDocument/2006/customXml" ds:itemID="{9AB6D5B8-A713-49FD-B8B6-C61EDC3C2D4F}">
  <ds:schemaRefs>
    <ds:schemaRef ds:uri="http://www.w3.org/2001/XMLSchema"/>
  </ds:schemaRefs>
</ds:datastoreItem>
</file>

<file path=customXml/itemProps8.xml><?xml version="1.0" encoding="utf-8"?>
<ds:datastoreItem xmlns:ds="http://schemas.openxmlformats.org/officeDocument/2006/customXml" ds:itemID="{6E08A1E3-253A-4517-97D3-0BD56DB45B37}">
  <ds:schemaRefs>
    <ds:schemaRef ds:uri="http://www.w3.org/2001/XMLSchema"/>
  </ds:schemaRefs>
</ds:datastoreItem>
</file>

<file path=customXml/itemProps9.xml><?xml version="1.0" encoding="utf-8"?>
<ds:datastoreItem xmlns:ds="http://schemas.openxmlformats.org/officeDocument/2006/customXml" ds:itemID="{141B2937-7875-4AC8-9EAF-310928ACDCAC}">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5862</TotalTime>
  <Words>4793</Words>
  <Application>Microsoft Office PowerPoint</Application>
  <PresentationFormat>Panorámica</PresentationFormat>
  <Paragraphs>446</Paragraphs>
  <Slides>34</Slides>
  <Notes>7</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9" baseType="lpstr">
      <vt:lpstr>Arial</vt:lpstr>
      <vt:lpstr>Arial Narrow</vt:lpstr>
      <vt:lpstr>Calibri</vt:lpstr>
      <vt:lpstr>Marsh McLennan</vt:lpstr>
      <vt:lpstr>think-cell Slide</vt:lpstr>
      <vt:lpstr>Xviii reunión larg 2022 Principios del seguro DEFINICIÓN DE RIESGO Y EVENTO CONCEPTOS Y TEXTOS</vt:lpstr>
      <vt:lpstr>Presentación de PowerPoint</vt:lpstr>
      <vt:lpstr>Principios del Seguro y (Reaseguro)</vt:lpstr>
      <vt:lpstr>Los Principios del Seguro y (Reaseguro)</vt:lpstr>
      <vt:lpstr>Buena Fe</vt:lpstr>
      <vt:lpstr>Causa Próxima</vt:lpstr>
      <vt:lpstr>Reaseguro como sustituto de Capital</vt:lpstr>
      <vt:lpstr>Punto de partida:  Tipos de Reaseguro XL</vt:lpstr>
      <vt:lpstr>XL Por Riesgo</vt:lpstr>
      <vt:lpstr>XL Catastrófico</vt:lpstr>
      <vt:lpstr>Definición de Riesgo</vt:lpstr>
      <vt:lpstr>Definición de Riesgo</vt:lpstr>
      <vt:lpstr>Definición de Riesgo</vt:lpstr>
      <vt:lpstr>Definición de Riesgo</vt:lpstr>
      <vt:lpstr>Definición de Riesgo</vt:lpstr>
      <vt:lpstr>Definición de Riesgo</vt:lpstr>
      <vt:lpstr>Definición de Riesgo</vt:lpstr>
      <vt:lpstr>Definición de Riesgo</vt:lpstr>
      <vt:lpstr>Definición de Riesgo</vt:lpstr>
      <vt:lpstr>Definición de Evento</vt:lpstr>
      <vt:lpstr>Definición de Evento</vt:lpstr>
      <vt:lpstr>Definición de Evento</vt:lpstr>
      <vt:lpstr>Definición de Evento</vt:lpstr>
      <vt:lpstr>Definición de Evento</vt:lpstr>
      <vt:lpstr>Definición de Evento</vt:lpstr>
      <vt:lpstr>Definición de Evento</vt:lpstr>
      <vt:lpstr>Definición de Evento</vt:lpstr>
      <vt:lpstr>Definición de Evento</vt:lpstr>
      <vt:lpstr>Definición de Evento</vt:lpstr>
      <vt:lpstr>Definición de Evento</vt:lpstr>
      <vt:lpstr>Identificación de riesgos en nuestra cartera</vt:lpstr>
      <vt:lpstr>Identificar los riesgos en cartera</vt:lpstr>
      <vt:lpstr>¿Uno o dos riesgos?</vt:lpstr>
      <vt:lpstr>Presentación de PowerPoint</vt:lpstr>
    </vt:vector>
  </TitlesOfParts>
  <Company>Guy Carpenter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Assuria Group Introduction to Reinsurance</dc:title>
  <dc:creator>Scott Butler, Ella Passingham, Juan Pablo Peralta</dc:creator>
  <cp:lastModifiedBy>Martha Julia de Marroquin</cp:lastModifiedBy>
  <cp:revision>208</cp:revision>
  <dcterms:created xsi:type="dcterms:W3CDTF">2022-06-14T11:26:26Z</dcterms:created>
  <dcterms:modified xsi:type="dcterms:W3CDTF">2022-08-22T18:24:11Z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9.0</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GUY</vt:lpwstr>
  </property>
  <property fmtid="{D5CDD505-2E9C-101B-9397-08002B2CF9AE}" pid="14" name="MMCOA_Brand">
    <vt:lpwstr>MMC2021</vt:lpwstr>
  </property>
  <property fmtid="{D5CDD505-2E9C-101B-9397-08002B2CF9AE}" pid="15" name="MMCOA_FeatureSet">
    <vt:lpwstr>GUY_2021_v1</vt:lpwstr>
  </property>
  <property fmtid="{D5CDD505-2E9C-101B-9397-08002B2CF9AE}" pid="16" name="MMCOA_Language">
    <vt:lpwstr>en-GB</vt:lpwstr>
  </property>
  <property fmtid="{D5CDD505-2E9C-101B-9397-08002B2CF9AE}" pid="17" name="MMCOA_LanguageDateFormat">
    <vt:lpwstr>d MMMM, yyyy</vt:lpwstr>
  </property>
  <property fmtid="{D5CDD505-2E9C-101B-9397-08002B2CF9AE}" pid="18" name="MMCOA_LanguageLocaleId">
    <vt:lpwstr>2057</vt:lpwstr>
  </property>
  <property fmtid="{D5CDD505-2E9C-101B-9397-08002B2CF9AE}" pid="19" name="MMCOA_CoverDigest">
    <vt:lpwstr>MMC2021;fullimage;GUY_FullImageStyles_v1;DARK;COLOUR</vt:lpwstr>
  </property>
  <property fmtid="{D5CDD505-2E9C-101B-9397-08002B2CF9AE}" pid="20" name="MMCOA_FontSize">
    <vt:lpwstr>Medium</vt:lpwstr>
  </property>
  <property fmtid="{D5CDD505-2E9C-101B-9397-08002B2CF9AE}" pid="21" name="MMCOA_CoverImageID">
    <vt:lpwstr>f97e7b10-8832-472f-bb86-006d8ac42f87</vt:lpwstr>
  </property>
  <property fmtid="{D5CDD505-2E9C-101B-9397-08002B2CF9AE}" pid="22" name="ContentTypeId">
    <vt:lpwstr>0x01010017DC018C10FDD84D8318C43B16E346CA</vt:lpwstr>
  </property>
</Properties>
</file>