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88"/>
  </p:sldMasterIdLst>
  <p:notesMasterIdLst>
    <p:notesMasterId r:id="rId102"/>
  </p:notesMasterIdLst>
  <p:handoutMasterIdLst>
    <p:handoutMasterId r:id="rId103"/>
  </p:handoutMasterIdLst>
  <p:sldIdLst>
    <p:sldId id="256" r:id="rId89"/>
    <p:sldId id="262" r:id="rId90"/>
    <p:sldId id="402" r:id="rId91"/>
    <p:sldId id="289" r:id="rId92"/>
    <p:sldId id="2147376777" r:id="rId93"/>
    <p:sldId id="309" r:id="rId94"/>
    <p:sldId id="403" r:id="rId95"/>
    <p:sldId id="2147376778" r:id="rId96"/>
    <p:sldId id="2147376775" r:id="rId97"/>
    <p:sldId id="398" r:id="rId98"/>
    <p:sldId id="2147376780" r:id="rId99"/>
    <p:sldId id="400" r:id="rId100"/>
    <p:sldId id="259" r:id="rId101"/>
  </p:sldIdLst>
  <p:sldSz cx="12192000" cy="6858000"/>
  <p:notesSz cx="6858000" cy="9144000"/>
  <p:custDataLst>
    <p:custData r:id="rId19"/>
    <p:tags r:id="rId104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27" autoAdjust="0"/>
    <p:restoredTop sz="96327"/>
  </p:normalViewPr>
  <p:slideViewPr>
    <p:cSldViewPr snapToGrid="0" snapToObjects="1">
      <p:cViewPr varScale="1">
        <p:scale>
          <a:sx n="75" d="100"/>
          <a:sy n="75" d="100"/>
        </p:scale>
        <p:origin x="278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slide" Target="slides/slide1.xml"/><Relationship Id="rId16" Type="http://schemas.openxmlformats.org/officeDocument/2006/relationships/customXml" Target="../customXml/item16.xml"/><Relationship Id="rId107" Type="http://schemas.openxmlformats.org/officeDocument/2006/relationships/viewProps" Target="viewProps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90" Type="http://schemas.openxmlformats.org/officeDocument/2006/relationships/slide" Target="slides/slide2.xml"/><Relationship Id="rId95" Type="http://schemas.openxmlformats.org/officeDocument/2006/relationships/slide" Target="slides/slide7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handoutMaster" Target="handoutMasters/handoutMaster1.xml"/><Relationship Id="rId108" Type="http://schemas.openxmlformats.org/officeDocument/2006/relationships/theme" Target="theme/theme1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slide" Target="slides/slide3.xml"/><Relationship Id="rId96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slide" Target="slides/slide6.xml"/><Relationship Id="rId99" Type="http://schemas.openxmlformats.org/officeDocument/2006/relationships/slide" Target="slides/slide11.xml"/><Relationship Id="rId101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tableStyles" Target="tableStyles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9.xml"/><Relationship Id="rId104" Type="http://schemas.openxmlformats.org/officeDocument/2006/relationships/tags" Target="tags/tag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slide" Target="slides/slide12.xml"/><Relationship Id="rId105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slide" Target="slides/slide5.xml"/><Relationship Id="rId98" Type="http://schemas.openxmlformats.org/officeDocument/2006/relationships/slide" Target="slides/slide10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xmxc11fs03v\GcFolders\Brokers\Prodctr\Renov%2025\Centroam&#233;rica\LARG\7.%20Misc\Presentaciones\PANAMA\GRUPO%20LARG%20-%20Regional%202025%20-%20Shares&amp;Terms%20-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xmxc11fs03v\GcFolders\Brokers\Prodctr\Renov%2025\Centroam&#233;rica\LARG\7.%20Misc\Presentaciones\PANAMA\GRUPO%20LARG%20-%20Regional%202025%20-%20Shares&amp;Terms%20-%20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1223637\Documents\Clientes\LARG\2025\7.%20Misc\Conferencia%20LARG\Swing%20Rate\GRUPO%20LARG%20-%20Regional%202025%20-%20Shares&amp;Terms%20-%20FINAL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Tendencia de Siniestros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Sheet1!$M$4</c:f>
              <c:strCache>
                <c:ptCount val="1"/>
                <c:pt idx="0">
                  <c:v>#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/>
          </c:spPr>
          <c:invertIfNegative val="0"/>
          <c:trendline>
            <c:spPr>
              <a:ln w="31750" cap="flat" cmpd="sng" algn="ctr">
                <a:solidFill>
                  <a:schemeClr val="accent5">
                    <a:shade val="95000"/>
                    <a:alpha val="50000"/>
                    <a:satMod val="150000"/>
                  </a:schemeClr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Sheet1!$L$7:$L$14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Sheet1!$M$7:$M$14</c:f>
              <c:numCache>
                <c:formatCode>#,##0</c:formatCode>
                <c:ptCount val="8"/>
                <c:pt idx="0">
                  <c:v>10</c:v>
                </c:pt>
                <c:pt idx="1">
                  <c:v>40</c:v>
                </c:pt>
                <c:pt idx="2">
                  <c:v>45</c:v>
                </c:pt>
                <c:pt idx="3">
                  <c:v>15</c:v>
                </c:pt>
                <c:pt idx="4">
                  <c:v>35</c:v>
                </c:pt>
                <c:pt idx="5">
                  <c:v>45</c:v>
                </c:pt>
                <c:pt idx="6">
                  <c:v>43</c:v>
                </c:pt>
                <c:pt idx="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04-478E-B170-CDB9CA731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807061376"/>
        <c:axId val="807061856"/>
      </c:barChart>
      <c:lineChart>
        <c:grouping val="standard"/>
        <c:varyColors val="0"/>
        <c:ser>
          <c:idx val="1"/>
          <c:order val="1"/>
          <c:tx>
            <c:strRef>
              <c:f>Sheet1!$S$4</c:f>
              <c:strCache>
                <c:ptCount val="1"/>
                <c:pt idx="0">
                  <c:v>$ Costo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28575" cap="flat" cmpd="sng" algn="ctr">
                <a:solidFill>
                  <a:schemeClr val="accent2">
                    <a:shade val="95000"/>
                    <a:alpha val="50000"/>
                    <a:satMod val="150000"/>
                  </a:schemeClr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Sheet1!$L$7:$L$14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Sheet1!$S$7:$S$14</c:f>
              <c:numCache>
                <c:formatCode>#,##0</c:formatCode>
                <c:ptCount val="8"/>
                <c:pt idx="0">
                  <c:v>11917.368974958768</c:v>
                </c:pt>
                <c:pt idx="1">
                  <c:v>12903.772315877226</c:v>
                </c:pt>
                <c:pt idx="2">
                  <c:v>11458.079601712394</c:v>
                </c:pt>
                <c:pt idx="3">
                  <c:v>13272.026618546946</c:v>
                </c:pt>
                <c:pt idx="4">
                  <c:v>16011.097187572002</c:v>
                </c:pt>
                <c:pt idx="5">
                  <c:v>18992.658868873194</c:v>
                </c:pt>
                <c:pt idx="6">
                  <c:v>12973.037120308294</c:v>
                </c:pt>
                <c:pt idx="7">
                  <c:v>14182.265678056941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04-478E-B170-CDB9CA731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028736"/>
        <c:axId val="807028256"/>
      </c:lineChart>
      <c:catAx>
        <c:axId val="8070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7061856"/>
        <c:crosses val="autoZero"/>
        <c:auto val="1"/>
        <c:lblAlgn val="ctr"/>
        <c:lblOffset val="100"/>
        <c:noMultiLvlLbl val="0"/>
      </c:catAx>
      <c:valAx>
        <c:axId val="807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7061376"/>
        <c:crosses val="autoZero"/>
        <c:crossBetween val="between"/>
      </c:valAx>
      <c:valAx>
        <c:axId val="80702825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7028736"/>
        <c:crosses val="max"/>
        <c:crossBetween val="between"/>
      </c:valAx>
      <c:catAx>
        <c:axId val="807028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7028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0978001944579484"/>
          <c:y val="0.92003621743753328"/>
          <c:w val="0.23532031545400528"/>
          <c:h val="6.7304292929292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Resultado de la Primera Capa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Sheet1!$X$9</c:f>
              <c:strCache>
                <c:ptCount val="1"/>
                <c:pt idx="0">
                  <c:v>Siniestros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 w="9525" cap="flat" cmpd="sng" algn="ctr">
              <a:solidFill>
                <a:schemeClr val="accent6"/>
              </a:solidFill>
              <a:prstDash val="solid"/>
              <a:round/>
            </a:ln>
            <a:effectLst/>
          </c:spPr>
          <c:invertIfNegative val="0"/>
          <c:cat>
            <c:numRef>
              <c:f>Sheet1!$W$10:$W$14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Sheet1!$X$10:$X$14</c:f>
              <c:numCache>
                <c:formatCode>#,##0</c:formatCode>
                <c:ptCount val="5"/>
                <c:pt idx="0">
                  <c:v>199080.39927820419</c:v>
                </c:pt>
                <c:pt idx="1">
                  <c:v>560388.40156502009</c:v>
                </c:pt>
                <c:pt idx="2">
                  <c:v>819694.74573881365</c:v>
                </c:pt>
                <c:pt idx="3">
                  <c:v>557840.59617325664</c:v>
                </c:pt>
                <c:pt idx="4">
                  <c:v>439650.2360197652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D-4717-8086-16665B06F20D}"/>
            </c:ext>
          </c:extLst>
        </c:ser>
        <c:ser>
          <c:idx val="1"/>
          <c:order val="1"/>
          <c:tx>
            <c:strRef>
              <c:f>Sheet1!$Y$9</c:f>
              <c:strCache>
                <c:ptCount val="1"/>
                <c:pt idx="0">
                  <c:v>Margen</c:v>
                </c:pt>
              </c:strCache>
            </c:strRef>
          </c:tx>
          <c:spPr>
            <a:solidFill>
              <a:schemeClr val="accent2"/>
            </a:solidFill>
            <a:ln w="10795" cap="flat" cmpd="sng" algn="ctr">
              <a:solidFill>
                <a:schemeClr val="accent2">
                  <a:shade val="15000"/>
                </a:schemeClr>
              </a:solidFill>
              <a:prstDash val="solid"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Sheet1!$W$10:$W$14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Sheet1!$Y$10:$Y$14</c:f>
              <c:numCache>
                <c:formatCode>#,##0_ ;[Red]\-#,##0\ </c:formatCode>
                <c:ptCount val="5"/>
                <c:pt idx="0">
                  <c:v>398076.82810587692</c:v>
                </c:pt>
                <c:pt idx="1">
                  <c:v>-40442.225861307757</c:v>
                </c:pt>
                <c:pt idx="2">
                  <c:v>-292981.75537981361</c:v>
                </c:pt>
                <c:pt idx="3">
                  <c:v>5506.931276961579</c:v>
                </c:pt>
                <c:pt idx="4">
                  <c:v>278726.53285023983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5D-4717-8086-16665B06F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272016912"/>
        <c:axId val="272022192"/>
      </c:barChart>
      <c:catAx>
        <c:axId val="27201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2022192"/>
        <c:crossesAt val="-400000"/>
        <c:auto val="1"/>
        <c:lblAlgn val="ctr"/>
        <c:lblOffset val="100"/>
        <c:noMultiLvlLbl val="0"/>
      </c:catAx>
      <c:valAx>
        <c:axId val="27202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201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Siniestros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'Sheet3 (2)'!$E$106</c:f>
              <c:strCache>
                <c:ptCount val="1"/>
                <c:pt idx="0">
                  <c:v>Prioridad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'Sheet3 (2)'!$C$107:$C$149</c:f>
              <c:numCache>
                <c:formatCode>General</c:formatCode>
                <c:ptCount val="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</c:numCache>
            </c:numRef>
          </c:cat>
          <c:val>
            <c:numRef>
              <c:f>'Sheet3 (2)'!$E$107:$E$149</c:f>
              <c:numCache>
                <c:formatCode>#,##0</c:formatCode>
                <c:ptCount val="43"/>
                <c:pt idx="0">
                  <c:v>25000</c:v>
                </c:pt>
                <c:pt idx="1">
                  <c:v>25000</c:v>
                </c:pt>
                <c:pt idx="2">
                  <c:v>25000</c:v>
                </c:pt>
                <c:pt idx="3">
                  <c:v>25000</c:v>
                </c:pt>
                <c:pt idx="4">
                  <c:v>25000</c:v>
                </c:pt>
                <c:pt idx="5">
                  <c:v>25000</c:v>
                </c:pt>
                <c:pt idx="6">
                  <c:v>25000</c:v>
                </c:pt>
                <c:pt idx="7">
                  <c:v>25000</c:v>
                </c:pt>
                <c:pt idx="8">
                  <c:v>25000</c:v>
                </c:pt>
                <c:pt idx="9">
                  <c:v>25000</c:v>
                </c:pt>
                <c:pt idx="10">
                  <c:v>25000</c:v>
                </c:pt>
                <c:pt idx="11">
                  <c:v>25000</c:v>
                </c:pt>
                <c:pt idx="12">
                  <c:v>25000</c:v>
                </c:pt>
                <c:pt idx="13">
                  <c:v>25000</c:v>
                </c:pt>
                <c:pt idx="14">
                  <c:v>25000</c:v>
                </c:pt>
                <c:pt idx="15">
                  <c:v>25000</c:v>
                </c:pt>
                <c:pt idx="16">
                  <c:v>25000</c:v>
                </c:pt>
                <c:pt idx="17">
                  <c:v>25000</c:v>
                </c:pt>
                <c:pt idx="18">
                  <c:v>25000</c:v>
                </c:pt>
                <c:pt idx="19">
                  <c:v>25000</c:v>
                </c:pt>
                <c:pt idx="20">
                  <c:v>25000</c:v>
                </c:pt>
                <c:pt idx="21">
                  <c:v>25000</c:v>
                </c:pt>
                <c:pt idx="22">
                  <c:v>25000</c:v>
                </c:pt>
                <c:pt idx="23">
                  <c:v>25000</c:v>
                </c:pt>
                <c:pt idx="24">
                  <c:v>25000</c:v>
                </c:pt>
                <c:pt idx="25">
                  <c:v>25000</c:v>
                </c:pt>
                <c:pt idx="26">
                  <c:v>25000</c:v>
                </c:pt>
                <c:pt idx="27">
                  <c:v>25000</c:v>
                </c:pt>
                <c:pt idx="28">
                  <c:v>25000</c:v>
                </c:pt>
                <c:pt idx="29">
                  <c:v>25000</c:v>
                </c:pt>
                <c:pt idx="30">
                  <c:v>25000</c:v>
                </c:pt>
                <c:pt idx="31">
                  <c:v>25000</c:v>
                </c:pt>
                <c:pt idx="32">
                  <c:v>25000</c:v>
                </c:pt>
                <c:pt idx="33">
                  <c:v>25000</c:v>
                </c:pt>
                <c:pt idx="34">
                  <c:v>25000</c:v>
                </c:pt>
                <c:pt idx="35">
                  <c:v>25000</c:v>
                </c:pt>
                <c:pt idx="36">
                  <c:v>25000</c:v>
                </c:pt>
                <c:pt idx="37">
                  <c:v>25000</c:v>
                </c:pt>
                <c:pt idx="38">
                  <c:v>25000</c:v>
                </c:pt>
                <c:pt idx="39">
                  <c:v>25000</c:v>
                </c:pt>
                <c:pt idx="40">
                  <c:v>25000</c:v>
                </c:pt>
                <c:pt idx="41">
                  <c:v>25000</c:v>
                </c:pt>
                <c:pt idx="42">
                  <c:v>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D-49B2-B300-B762F3F5DEF9}"/>
            </c:ext>
          </c:extLst>
        </c:ser>
        <c:ser>
          <c:idx val="3"/>
          <c:order val="1"/>
          <c:tx>
            <c:strRef>
              <c:f>'Sheet3 (2)'!$F$106</c:f>
              <c:strCache>
                <c:ptCount val="1"/>
                <c:pt idx="0">
                  <c:v>Pérdidas en Exceso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'Sheet3 (2)'!$C$107:$C$149</c:f>
              <c:numCache>
                <c:formatCode>General</c:formatCode>
                <c:ptCount val="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</c:numCache>
            </c:numRef>
          </c:cat>
          <c:val>
            <c:numRef>
              <c:f>'Sheet3 (2)'!$F$107:$F$149</c:f>
              <c:numCache>
                <c:formatCode>#,##0</c:formatCode>
                <c:ptCount val="43"/>
                <c:pt idx="0">
                  <c:v>15669.410537999996</c:v>
                </c:pt>
                <c:pt idx="1">
                  <c:v>3062.7570559999986</c:v>
                </c:pt>
                <c:pt idx="2">
                  <c:v>10445.846598999997</c:v>
                </c:pt>
                <c:pt idx="3">
                  <c:v>15671.900116666671</c:v>
                </c:pt>
                <c:pt idx="4">
                  <c:v>9477.1706360000026</c:v>
                </c:pt>
                <c:pt idx="5">
                  <c:v>1754.9894343589731</c:v>
                </c:pt>
                <c:pt idx="6">
                  <c:v>13560.369084615384</c:v>
                </c:pt>
                <c:pt idx="7">
                  <c:v>6087.3995692784374</c:v>
                </c:pt>
                <c:pt idx="8">
                  <c:v>3350.6216619999977</c:v>
                </c:pt>
                <c:pt idx="9">
                  <c:v>14939.872044000003</c:v>
                </c:pt>
                <c:pt idx="10">
                  <c:v>1549.4400593589744</c:v>
                </c:pt>
                <c:pt idx="11">
                  <c:v>415.05879097231445</c:v>
                </c:pt>
                <c:pt idx="12">
                  <c:v>1620.2592147435898</c:v>
                </c:pt>
                <c:pt idx="13">
                  <c:v>2106.0968463999998</c:v>
                </c:pt>
                <c:pt idx="14">
                  <c:v>23071.522017999996</c:v>
                </c:pt>
                <c:pt idx="15">
                  <c:v>16739.073572000001</c:v>
                </c:pt>
                <c:pt idx="16">
                  <c:v>3799.6674448717931</c:v>
                </c:pt>
                <c:pt idx="17">
                  <c:v>9399.2475310000009</c:v>
                </c:pt>
                <c:pt idx="18">
                  <c:v>1116.9709750000002</c:v>
                </c:pt>
                <c:pt idx="19">
                  <c:v>16171.714861</c:v>
                </c:pt>
                <c:pt idx="20">
                  <c:v>4675.155311999999</c:v>
                </c:pt>
                <c:pt idx="21">
                  <c:v>12520.097061</c:v>
                </c:pt>
                <c:pt idx="22">
                  <c:v>21239.987522307689</c:v>
                </c:pt>
                <c:pt idx="23">
                  <c:v>28354.152893986517</c:v>
                </c:pt>
                <c:pt idx="24">
                  <c:v>11460.809628999996</c:v>
                </c:pt>
                <c:pt idx="25">
                  <c:v>83135.531898999994</c:v>
                </c:pt>
                <c:pt idx="26">
                  <c:v>6821.695499999998</c:v>
                </c:pt>
                <c:pt idx="27">
                  <c:v>11141.064977999995</c:v>
                </c:pt>
                <c:pt idx="28">
                  <c:v>11981.287169000003</c:v>
                </c:pt>
                <c:pt idx="29">
                  <c:v>14182.325789999995</c:v>
                </c:pt>
                <c:pt idx="30">
                  <c:v>6.6224259999980859</c:v>
                </c:pt>
                <c:pt idx="31">
                  <c:v>3621.4588230000008</c:v>
                </c:pt>
                <c:pt idx="32">
                  <c:v>6336.7050649999983</c:v>
                </c:pt>
                <c:pt idx="33">
                  <c:v>837.59625048631642</c:v>
                </c:pt>
                <c:pt idx="34">
                  <c:v>25015.49396</c:v>
                </c:pt>
                <c:pt idx="35">
                  <c:v>38767.036174743582</c:v>
                </c:pt>
                <c:pt idx="36">
                  <c:v>7364.7596009999979</c:v>
                </c:pt>
                <c:pt idx="37">
                  <c:v>17177.352579999992</c:v>
                </c:pt>
                <c:pt idx="38">
                  <c:v>14907.616440400001</c:v>
                </c:pt>
                <c:pt idx="39">
                  <c:v>14868.961488000001</c:v>
                </c:pt>
                <c:pt idx="40">
                  <c:v>11176.647563999999</c:v>
                </c:pt>
                <c:pt idx="41">
                  <c:v>16128.080044000002</c:v>
                </c:pt>
                <c:pt idx="42">
                  <c:v>26110.769949066671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9D-49B2-B300-B762F3F5D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26267807"/>
        <c:axId val="126268767"/>
      </c:barChart>
      <c:catAx>
        <c:axId val="12626780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6268767"/>
        <c:crosses val="autoZero"/>
        <c:auto val="0"/>
        <c:lblAlgn val="ctr"/>
        <c:lblOffset val="100"/>
        <c:tickMarkSkip val="5"/>
        <c:noMultiLvlLbl val="0"/>
      </c:catAx>
      <c:valAx>
        <c:axId val="126268767"/>
        <c:scaling>
          <c:orientation val="minMax"/>
          <c:max val="150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6267807"/>
        <c:crosses val="autoZero"/>
        <c:crossBetween val="between"/>
        <c:majorUnit val="75000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8981852944187325"/>
          <c:y val="1.2125791791016284E-2"/>
          <c:w val="0.21018147055812675"/>
          <c:h val="0.1970525278206674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Costo</a:t>
            </a:r>
            <a:r>
              <a:rPr lang="es-MX" baseline="0"/>
              <a:t> Neto de Reaseguro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smoothMarker"/>
        <c:varyColors val="0"/>
        <c:ser>
          <c:idx val="4"/>
          <c:order val="0"/>
          <c:tx>
            <c:strRef>
              <c:f>Sheet2!$G$2</c:f>
              <c:strCache>
                <c:ptCount val="1"/>
                <c:pt idx="0">
                  <c:v>Tasa Fija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Sheet2!$E$3:$E$53</c:f>
              <c:numCache>
                <c:formatCode>#,##0</c:formatCode>
                <c:ptCount val="51"/>
                <c:pt idx="0">
                  <c:v>0</c:v>
                </c:pt>
                <c:pt idx="1">
                  <c:v>48881.977465008764</c:v>
                </c:pt>
                <c:pt idx="2">
                  <c:v>97763.954930017528</c:v>
                </c:pt>
                <c:pt idx="3">
                  <c:v>146645.93239502626</c:v>
                </c:pt>
                <c:pt idx="4">
                  <c:v>195527.90986003506</c:v>
                </c:pt>
                <c:pt idx="5">
                  <c:v>244409.88732504379</c:v>
                </c:pt>
                <c:pt idx="6">
                  <c:v>293291.86479005252</c:v>
                </c:pt>
                <c:pt idx="7">
                  <c:v>342173.84225506126</c:v>
                </c:pt>
                <c:pt idx="8">
                  <c:v>391055.81972007011</c:v>
                </c:pt>
                <c:pt idx="9">
                  <c:v>439937.79718507885</c:v>
                </c:pt>
                <c:pt idx="10">
                  <c:v>488819.77465008758</c:v>
                </c:pt>
                <c:pt idx="11">
                  <c:v>537701.75211509643</c:v>
                </c:pt>
                <c:pt idx="12">
                  <c:v>586583.72958010505</c:v>
                </c:pt>
                <c:pt idx="13">
                  <c:v>635465.7070451139</c:v>
                </c:pt>
                <c:pt idx="14">
                  <c:v>684347.68451012252</c:v>
                </c:pt>
                <c:pt idx="15">
                  <c:v>733229.66197513137</c:v>
                </c:pt>
                <c:pt idx="16">
                  <c:v>782111.63944014022</c:v>
                </c:pt>
                <c:pt idx="17">
                  <c:v>830993.61690514884</c:v>
                </c:pt>
                <c:pt idx="18">
                  <c:v>879875.59437015769</c:v>
                </c:pt>
                <c:pt idx="19">
                  <c:v>928757.57183516631</c:v>
                </c:pt>
                <c:pt idx="20">
                  <c:v>977639.54930017516</c:v>
                </c:pt>
                <c:pt idx="21">
                  <c:v>1026521.526765184</c:v>
                </c:pt>
                <c:pt idx="22">
                  <c:v>1075403.5042301929</c:v>
                </c:pt>
                <c:pt idx="23">
                  <c:v>1124285.4816952012</c:v>
                </c:pt>
                <c:pt idx="24">
                  <c:v>1173167.4591602101</c:v>
                </c:pt>
                <c:pt idx="25">
                  <c:v>1222049.436625219</c:v>
                </c:pt>
                <c:pt idx="26">
                  <c:v>1270931.4140902278</c:v>
                </c:pt>
                <c:pt idx="27">
                  <c:v>1319813.3915552367</c:v>
                </c:pt>
                <c:pt idx="28">
                  <c:v>1368695.369020245</c:v>
                </c:pt>
                <c:pt idx="29">
                  <c:v>1417577.3464852539</c:v>
                </c:pt>
                <c:pt idx="30">
                  <c:v>1466459.3239502627</c:v>
                </c:pt>
                <c:pt idx="31">
                  <c:v>1515341.3014152716</c:v>
                </c:pt>
                <c:pt idx="32">
                  <c:v>1564223.2788802804</c:v>
                </c:pt>
                <c:pt idx="33">
                  <c:v>1613105.2563452888</c:v>
                </c:pt>
                <c:pt idx="34">
                  <c:v>1661987.2338102977</c:v>
                </c:pt>
                <c:pt idx="35">
                  <c:v>1710869.2112753065</c:v>
                </c:pt>
                <c:pt idx="36">
                  <c:v>1759751.1887403154</c:v>
                </c:pt>
                <c:pt idx="37">
                  <c:v>1808633.1662053242</c:v>
                </c:pt>
                <c:pt idx="38">
                  <c:v>1857515.1436703326</c:v>
                </c:pt>
                <c:pt idx="39">
                  <c:v>1906397.1211353415</c:v>
                </c:pt>
                <c:pt idx="40">
                  <c:v>1955279.0986003503</c:v>
                </c:pt>
                <c:pt idx="41">
                  <c:v>2004161.0760653589</c:v>
                </c:pt>
                <c:pt idx="42">
                  <c:v>2053043.053530368</c:v>
                </c:pt>
                <c:pt idx="43">
                  <c:v>2101925.0309953764</c:v>
                </c:pt>
                <c:pt idx="44">
                  <c:v>2150807.0084603857</c:v>
                </c:pt>
                <c:pt idx="45">
                  <c:v>2199688.9859253941</c:v>
                </c:pt>
                <c:pt idx="46">
                  <c:v>2248570.9633904025</c:v>
                </c:pt>
                <c:pt idx="47">
                  <c:v>2297452.9408554118</c:v>
                </c:pt>
                <c:pt idx="48">
                  <c:v>2346334.9183204202</c:v>
                </c:pt>
                <c:pt idx="49">
                  <c:v>2395216.8957854295</c:v>
                </c:pt>
                <c:pt idx="50">
                  <c:v>2444098.8732504379</c:v>
                </c:pt>
              </c:numCache>
            </c:numRef>
          </c:xVal>
          <c:yVal>
            <c:numRef>
              <c:f>Sheet2!$G$3:$G$53</c:f>
              <c:numCache>
                <c:formatCode>#,##0</c:formatCode>
                <c:ptCount val="51"/>
                <c:pt idx="0">
                  <c:v>977639.54930017516</c:v>
                </c:pt>
                <c:pt idx="1">
                  <c:v>928757.57183516643</c:v>
                </c:pt>
                <c:pt idx="2">
                  <c:v>879875.59437015769</c:v>
                </c:pt>
                <c:pt idx="3">
                  <c:v>830993.61690514884</c:v>
                </c:pt>
                <c:pt idx="4">
                  <c:v>782111.6394401401</c:v>
                </c:pt>
                <c:pt idx="5">
                  <c:v>733229.66197513137</c:v>
                </c:pt>
                <c:pt idx="6">
                  <c:v>684347.68451012264</c:v>
                </c:pt>
                <c:pt idx="7">
                  <c:v>635465.7070451139</c:v>
                </c:pt>
                <c:pt idx="8">
                  <c:v>586583.72958010505</c:v>
                </c:pt>
                <c:pt idx="9">
                  <c:v>537701.75211509631</c:v>
                </c:pt>
                <c:pt idx="10">
                  <c:v>488819.77465008758</c:v>
                </c:pt>
                <c:pt idx="11">
                  <c:v>439937.79718507873</c:v>
                </c:pt>
                <c:pt idx="12">
                  <c:v>391055.81972007011</c:v>
                </c:pt>
                <c:pt idx="13">
                  <c:v>342173.84225506126</c:v>
                </c:pt>
                <c:pt idx="14">
                  <c:v>293291.86479005264</c:v>
                </c:pt>
                <c:pt idx="15">
                  <c:v>244409.88732504379</c:v>
                </c:pt>
                <c:pt idx="16">
                  <c:v>195527.90986003494</c:v>
                </c:pt>
                <c:pt idx="17">
                  <c:v>146645.93239502632</c:v>
                </c:pt>
                <c:pt idx="18">
                  <c:v>97763.954930017469</c:v>
                </c:pt>
                <c:pt idx="19">
                  <c:v>48881.977465008851</c:v>
                </c:pt>
                <c:pt idx="20">
                  <c:v>0</c:v>
                </c:pt>
                <c:pt idx="21">
                  <c:v>-48881.977465008851</c:v>
                </c:pt>
                <c:pt idx="22">
                  <c:v>-97763.954930017702</c:v>
                </c:pt>
                <c:pt idx="23">
                  <c:v>-146645.93239502609</c:v>
                </c:pt>
                <c:pt idx="24">
                  <c:v>-195527.90986003494</c:v>
                </c:pt>
                <c:pt idx="25">
                  <c:v>-244409.88732504379</c:v>
                </c:pt>
                <c:pt idx="26">
                  <c:v>-293291.86479005264</c:v>
                </c:pt>
                <c:pt idx="27">
                  <c:v>-342173.84225506149</c:v>
                </c:pt>
                <c:pt idx="28">
                  <c:v>-391055.81972006988</c:v>
                </c:pt>
                <c:pt idx="29">
                  <c:v>-439937.79718507873</c:v>
                </c:pt>
                <c:pt idx="30">
                  <c:v>-488819.77465008758</c:v>
                </c:pt>
                <c:pt idx="31">
                  <c:v>-537701.75211509643</c:v>
                </c:pt>
                <c:pt idx="32">
                  <c:v>-586583.72958010528</c:v>
                </c:pt>
                <c:pt idx="33">
                  <c:v>-635465.70704511367</c:v>
                </c:pt>
                <c:pt idx="34">
                  <c:v>-684347.68451012252</c:v>
                </c:pt>
                <c:pt idx="35">
                  <c:v>-733229.66197513137</c:v>
                </c:pt>
                <c:pt idx="36">
                  <c:v>-782111.63944014022</c:v>
                </c:pt>
                <c:pt idx="37">
                  <c:v>-830993.61690514907</c:v>
                </c:pt>
                <c:pt idx="38">
                  <c:v>-879875.59437015746</c:v>
                </c:pt>
                <c:pt idx="39">
                  <c:v>-928757.57183516631</c:v>
                </c:pt>
                <c:pt idx="40">
                  <c:v>-977639.54930017516</c:v>
                </c:pt>
                <c:pt idx="41">
                  <c:v>-1022360.4506998248</c:v>
                </c:pt>
                <c:pt idx="42">
                  <c:v>-1022360.4506998248</c:v>
                </c:pt>
                <c:pt idx="43">
                  <c:v>-1022360.4506998248</c:v>
                </c:pt>
                <c:pt idx="44">
                  <c:v>-1022360.4506998248</c:v>
                </c:pt>
                <c:pt idx="45">
                  <c:v>-1022360.4506998248</c:v>
                </c:pt>
                <c:pt idx="46">
                  <c:v>-1022360.4506998248</c:v>
                </c:pt>
                <c:pt idx="47">
                  <c:v>-1022360.4506998248</c:v>
                </c:pt>
                <c:pt idx="48">
                  <c:v>-1022360.4506998248</c:v>
                </c:pt>
                <c:pt idx="49">
                  <c:v>-1022360.4506998248</c:v>
                </c:pt>
                <c:pt idx="50">
                  <c:v>-1022360.4506998248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49B-4063-B0FD-65536A316755}"/>
            </c:ext>
          </c:extLst>
        </c:ser>
        <c:ser>
          <c:idx val="13"/>
          <c:order val="1"/>
          <c:tx>
            <c:strRef>
              <c:f>Sheet2!$P$2</c:f>
              <c:strCache>
                <c:ptCount val="1"/>
                <c:pt idx="0">
                  <c:v>Tasa Variable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Sheet2!$E$3:$E$53</c:f>
              <c:numCache>
                <c:formatCode>#,##0</c:formatCode>
                <c:ptCount val="51"/>
                <c:pt idx="0">
                  <c:v>0</c:v>
                </c:pt>
                <c:pt idx="1">
                  <c:v>48881.977465008764</c:v>
                </c:pt>
                <c:pt idx="2">
                  <c:v>97763.954930017528</c:v>
                </c:pt>
                <c:pt idx="3">
                  <c:v>146645.93239502626</c:v>
                </c:pt>
                <c:pt idx="4">
                  <c:v>195527.90986003506</c:v>
                </c:pt>
                <c:pt idx="5">
                  <c:v>244409.88732504379</c:v>
                </c:pt>
                <c:pt idx="6">
                  <c:v>293291.86479005252</c:v>
                </c:pt>
                <c:pt idx="7">
                  <c:v>342173.84225506126</c:v>
                </c:pt>
                <c:pt idx="8">
                  <c:v>391055.81972007011</c:v>
                </c:pt>
                <c:pt idx="9">
                  <c:v>439937.79718507885</c:v>
                </c:pt>
                <c:pt idx="10">
                  <c:v>488819.77465008758</c:v>
                </c:pt>
                <c:pt idx="11">
                  <c:v>537701.75211509643</c:v>
                </c:pt>
                <c:pt idx="12">
                  <c:v>586583.72958010505</c:v>
                </c:pt>
                <c:pt idx="13">
                  <c:v>635465.7070451139</c:v>
                </c:pt>
                <c:pt idx="14">
                  <c:v>684347.68451012252</c:v>
                </c:pt>
                <c:pt idx="15">
                  <c:v>733229.66197513137</c:v>
                </c:pt>
                <c:pt idx="16">
                  <c:v>782111.63944014022</c:v>
                </c:pt>
                <c:pt idx="17">
                  <c:v>830993.61690514884</c:v>
                </c:pt>
                <c:pt idx="18">
                  <c:v>879875.59437015769</c:v>
                </c:pt>
                <c:pt idx="19">
                  <c:v>928757.57183516631</c:v>
                </c:pt>
                <c:pt idx="20">
                  <c:v>977639.54930017516</c:v>
                </c:pt>
                <c:pt idx="21">
                  <c:v>1026521.526765184</c:v>
                </c:pt>
                <c:pt idx="22">
                  <c:v>1075403.5042301929</c:v>
                </c:pt>
                <c:pt idx="23">
                  <c:v>1124285.4816952012</c:v>
                </c:pt>
                <c:pt idx="24">
                  <c:v>1173167.4591602101</c:v>
                </c:pt>
                <c:pt idx="25">
                  <c:v>1222049.436625219</c:v>
                </c:pt>
                <c:pt idx="26">
                  <c:v>1270931.4140902278</c:v>
                </c:pt>
                <c:pt idx="27">
                  <c:v>1319813.3915552367</c:v>
                </c:pt>
                <c:pt idx="28">
                  <c:v>1368695.369020245</c:v>
                </c:pt>
                <c:pt idx="29">
                  <c:v>1417577.3464852539</c:v>
                </c:pt>
                <c:pt idx="30">
                  <c:v>1466459.3239502627</c:v>
                </c:pt>
                <c:pt idx="31">
                  <c:v>1515341.3014152716</c:v>
                </c:pt>
                <c:pt idx="32">
                  <c:v>1564223.2788802804</c:v>
                </c:pt>
                <c:pt idx="33">
                  <c:v>1613105.2563452888</c:v>
                </c:pt>
                <c:pt idx="34">
                  <c:v>1661987.2338102977</c:v>
                </c:pt>
                <c:pt idx="35">
                  <c:v>1710869.2112753065</c:v>
                </c:pt>
                <c:pt idx="36">
                  <c:v>1759751.1887403154</c:v>
                </c:pt>
                <c:pt idx="37">
                  <c:v>1808633.1662053242</c:v>
                </c:pt>
                <c:pt idx="38">
                  <c:v>1857515.1436703326</c:v>
                </c:pt>
                <c:pt idx="39">
                  <c:v>1906397.1211353415</c:v>
                </c:pt>
                <c:pt idx="40">
                  <c:v>1955279.0986003503</c:v>
                </c:pt>
                <c:pt idx="41">
                  <c:v>2004161.0760653589</c:v>
                </c:pt>
                <c:pt idx="42">
                  <c:v>2053043.053530368</c:v>
                </c:pt>
                <c:pt idx="43">
                  <c:v>2101925.0309953764</c:v>
                </c:pt>
                <c:pt idx="44">
                  <c:v>2150807.0084603857</c:v>
                </c:pt>
                <c:pt idx="45">
                  <c:v>2199688.9859253941</c:v>
                </c:pt>
                <c:pt idx="46">
                  <c:v>2248570.9633904025</c:v>
                </c:pt>
                <c:pt idx="47">
                  <c:v>2297452.9408554118</c:v>
                </c:pt>
                <c:pt idx="48">
                  <c:v>2346334.9183204202</c:v>
                </c:pt>
                <c:pt idx="49">
                  <c:v>2395216.8957854295</c:v>
                </c:pt>
                <c:pt idx="50">
                  <c:v>2444098.8732504379</c:v>
                </c:pt>
              </c:numCache>
            </c:numRef>
          </c:xVal>
          <c:yVal>
            <c:numRef>
              <c:f>Sheet2!$P$3:$P$53</c:f>
              <c:numCache>
                <c:formatCode>#,##0</c:formatCode>
                <c:ptCount val="51"/>
                <c:pt idx="0">
                  <c:v>427717.30281882663</c:v>
                </c:pt>
                <c:pt idx="1">
                  <c:v>378835.3253538179</c:v>
                </c:pt>
                <c:pt idx="2">
                  <c:v>329953.3478888091</c:v>
                </c:pt>
                <c:pt idx="3">
                  <c:v>281071.37042380037</c:v>
                </c:pt>
                <c:pt idx="4">
                  <c:v>232189.39295879158</c:v>
                </c:pt>
                <c:pt idx="5">
                  <c:v>183307.41549378284</c:v>
                </c:pt>
                <c:pt idx="6">
                  <c:v>134425.43802877411</c:v>
                </c:pt>
                <c:pt idx="7">
                  <c:v>146645.93239502626</c:v>
                </c:pt>
                <c:pt idx="8">
                  <c:v>167595.35130860144</c:v>
                </c:pt>
                <c:pt idx="9">
                  <c:v>188544.77022217668</c:v>
                </c:pt>
                <c:pt idx="10">
                  <c:v>209494.18913575192</c:v>
                </c:pt>
                <c:pt idx="11">
                  <c:v>230443.60804932704</c:v>
                </c:pt>
                <c:pt idx="12">
                  <c:v>251393.02696290216</c:v>
                </c:pt>
                <c:pt idx="13">
                  <c:v>272342.44587647752</c:v>
                </c:pt>
                <c:pt idx="14">
                  <c:v>293291.86479005252</c:v>
                </c:pt>
                <c:pt idx="15">
                  <c:v>314241.28370362776</c:v>
                </c:pt>
                <c:pt idx="16">
                  <c:v>287181.61760692648</c:v>
                </c:pt>
                <c:pt idx="17">
                  <c:v>238299.64014191786</c:v>
                </c:pt>
                <c:pt idx="18">
                  <c:v>189417.66267690901</c:v>
                </c:pt>
                <c:pt idx="19">
                  <c:v>140535.68521190039</c:v>
                </c:pt>
                <c:pt idx="20">
                  <c:v>91653.707746891538</c:v>
                </c:pt>
                <c:pt idx="21">
                  <c:v>42771.730281882687</c:v>
                </c:pt>
                <c:pt idx="22">
                  <c:v>-6110.2471831261646</c:v>
                </c:pt>
                <c:pt idx="23">
                  <c:v>-54992.22464813455</c:v>
                </c:pt>
                <c:pt idx="24">
                  <c:v>-103874.2021131434</c:v>
                </c:pt>
                <c:pt idx="25">
                  <c:v>-152756.17957815225</c:v>
                </c:pt>
                <c:pt idx="26">
                  <c:v>-201638.1570431611</c:v>
                </c:pt>
                <c:pt idx="27">
                  <c:v>-250520.13450816995</c:v>
                </c:pt>
                <c:pt idx="28">
                  <c:v>-299402.11197317834</c:v>
                </c:pt>
                <c:pt idx="29">
                  <c:v>-348284.08943818719</c:v>
                </c:pt>
                <c:pt idx="30">
                  <c:v>-397166.06690319604</c:v>
                </c:pt>
                <c:pt idx="31">
                  <c:v>-446048.04436820489</c:v>
                </c:pt>
                <c:pt idx="32">
                  <c:v>-494930.02183321374</c:v>
                </c:pt>
                <c:pt idx="33">
                  <c:v>-543811.99929822213</c:v>
                </c:pt>
                <c:pt idx="34">
                  <c:v>-592693.97676323098</c:v>
                </c:pt>
                <c:pt idx="35">
                  <c:v>-641575.95422823983</c:v>
                </c:pt>
                <c:pt idx="36">
                  <c:v>-690457.93169324868</c:v>
                </c:pt>
                <c:pt idx="37">
                  <c:v>-739339.90915825753</c:v>
                </c:pt>
                <c:pt idx="38">
                  <c:v>-788221.88662326592</c:v>
                </c:pt>
                <c:pt idx="39">
                  <c:v>-837103.86408827477</c:v>
                </c:pt>
                <c:pt idx="40">
                  <c:v>-885985.84155328362</c:v>
                </c:pt>
                <c:pt idx="41">
                  <c:v>-930706.7429529333</c:v>
                </c:pt>
                <c:pt idx="42">
                  <c:v>-930706.7429529333</c:v>
                </c:pt>
                <c:pt idx="43">
                  <c:v>-930706.7429529333</c:v>
                </c:pt>
                <c:pt idx="44">
                  <c:v>-930706.7429529333</c:v>
                </c:pt>
                <c:pt idx="45">
                  <c:v>-930706.7429529333</c:v>
                </c:pt>
                <c:pt idx="46">
                  <c:v>-930706.7429529333</c:v>
                </c:pt>
                <c:pt idx="47">
                  <c:v>-930706.7429529333</c:v>
                </c:pt>
                <c:pt idx="48">
                  <c:v>-930706.7429529333</c:v>
                </c:pt>
                <c:pt idx="49">
                  <c:v>-930706.7429529333</c:v>
                </c:pt>
                <c:pt idx="50">
                  <c:v>-930706.7429529333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49B-4063-B0FD-65536A316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82031"/>
        <c:axId val="63080111"/>
      </c:scatterChart>
      <c:valAx>
        <c:axId val="63082031"/>
        <c:scaling>
          <c:orientation val="minMax"/>
          <c:max val="25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/>
                  <a:t>Siniestro Recuperado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#,##0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3080111"/>
        <c:crosses val="autoZero"/>
        <c:crossBetween val="midCat"/>
      </c:valAx>
      <c:valAx>
        <c:axId val="63080111"/>
        <c:scaling>
          <c:orientation val="minMax"/>
          <c:min val="-1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3082031"/>
        <c:crosses val="autoZero"/>
        <c:crossBetween val="midCat"/>
        <c:majorUnit val="250000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7908245844269466"/>
          <c:y val="0.17592592592592593"/>
          <c:w val="0.237584208223972"/>
          <c:h val="0.14768081073199182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0.04435</cdr:x>
      <cdr:y>0.20869</cdr:y>
    </cdr:from>
    <cdr:to>
      <cdr:x>0.99156</cdr:x>
      <cdr:y>0.75893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CD63EEFC-108F-8DB6-68B0-B16EF601D590}"/>
            </a:ext>
          </a:extLst>
        </cdr:cNvPr>
        <cdr:cNvSpPr/>
      </cdr:nvSpPr>
      <cdr:spPr>
        <a:xfrm xmlns:a="http://schemas.openxmlformats.org/drawingml/2006/main">
          <a:off x="512108" y="458992"/>
          <a:ext cx="10936941" cy="1210235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>
            <a:alpha val="12000"/>
          </a:srgbClr>
        </a:solidFill>
        <a:ln xmlns:a="http://schemas.openxmlformats.org/drawingml/2006/main" w="15875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MX" sz="1200" kern="1200" dirty="0">
              <a:solidFill>
                <a:schemeClr val="tx2">
                  <a:lumMod val="75000"/>
                </a:schemeClr>
              </a:solidFill>
            </a:rPr>
            <a:t>Número de siniestros del periodo: 43</a:t>
          </a:r>
        </a:p>
        <a:p xmlns:a="http://schemas.openxmlformats.org/drawingml/2006/main">
          <a:r>
            <a:rPr lang="es-MX" sz="1200" kern="1200" dirty="0">
              <a:solidFill>
                <a:schemeClr val="tx2">
                  <a:lumMod val="75000"/>
                </a:schemeClr>
              </a:solidFill>
            </a:rPr>
            <a:t>Total </a:t>
          </a:r>
          <a:r>
            <a:rPr lang="es-MX" sz="1200" b="1" kern="1200" dirty="0">
              <a:solidFill>
                <a:schemeClr val="tx2">
                  <a:lumMod val="75000"/>
                </a:schemeClr>
              </a:solidFill>
            </a:rPr>
            <a:t>USD</a:t>
          </a:r>
          <a:r>
            <a:rPr lang="es-MX" sz="1200" b="1" kern="1200" baseline="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s-MX" sz="1200" b="1" kern="1200" dirty="0">
              <a:solidFill>
                <a:schemeClr val="tx2">
                  <a:lumMod val="75000"/>
                </a:schemeClr>
              </a:solidFill>
            </a:rPr>
            <a:t>557,841 </a:t>
          </a:r>
          <a:r>
            <a:rPr lang="es-MX" sz="1200" kern="1200" baseline="0" dirty="0">
              <a:solidFill>
                <a:schemeClr val="tx2">
                  <a:lumMod val="75000"/>
                </a:schemeClr>
              </a:solidFill>
            </a:rPr>
            <a:t>en exceso de USD 25,000</a:t>
          </a:r>
          <a:endParaRPr lang="es-MX" sz="1200" kern="1200" dirty="0">
            <a:solidFill>
              <a:schemeClr val="tx2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9EB62-C14A-67E4-4359-0FDDEBCB0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3B5BFE-23D0-F5EC-89A7-F9838ACB0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8E386-679D-45C4-449A-AF624F76C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1F16D-CFCB-BD1C-D228-8C0AFD144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38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65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customXml" Target="../../customXml/item27.xml"/><Relationship Id="rId7" Type="http://schemas.openxmlformats.org/officeDocument/2006/relationships/customXml" Target="../../customXml/item45.xml"/><Relationship Id="rId12" Type="http://schemas.openxmlformats.org/officeDocument/2006/relationships/image" Target="../media/image3.png"/><Relationship Id="rId2" Type="http://schemas.openxmlformats.org/officeDocument/2006/relationships/customXml" Target="../../customXml/item60.xml"/><Relationship Id="rId1" Type="http://schemas.openxmlformats.org/officeDocument/2006/relationships/customXml" Target="../../customXml/item84.xml"/><Relationship Id="rId6" Type="http://schemas.openxmlformats.org/officeDocument/2006/relationships/customXml" Target="../../customXml/item17.xml"/><Relationship Id="rId11" Type="http://schemas.openxmlformats.org/officeDocument/2006/relationships/image" Target="../media/image6.png"/><Relationship Id="rId5" Type="http://schemas.openxmlformats.org/officeDocument/2006/relationships/customXml" Target="../../customXml/item77.xml"/><Relationship Id="rId10" Type="http://schemas.openxmlformats.org/officeDocument/2006/relationships/image" Target="../media/image5.png"/><Relationship Id="rId4" Type="http://schemas.openxmlformats.org/officeDocument/2006/relationships/customXml" Target="../../customXml/item44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../customXml/item72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61.xml"/><Relationship Id="rId1" Type="http://schemas.openxmlformats.org/officeDocument/2006/relationships/customXml" Target="../../customXml/item87.xml"/><Relationship Id="rId6" Type="http://schemas.openxmlformats.org/officeDocument/2006/relationships/customXml" Target="../../customXml/item15.xml"/><Relationship Id="rId5" Type="http://schemas.openxmlformats.org/officeDocument/2006/relationships/customXml" Target="../../customXml/item57.xml"/><Relationship Id="rId10" Type="http://schemas.openxmlformats.org/officeDocument/2006/relationships/image" Target="../media/image6.png"/><Relationship Id="rId4" Type="http://schemas.openxmlformats.org/officeDocument/2006/relationships/customXml" Target="../../customXml/item49.xml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5.xml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16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7.xml"/><Relationship Id="rId2" Type="http://schemas.openxmlformats.org/officeDocument/2006/relationships/customXml" Target="../../customXml/item58.xml"/><Relationship Id="rId1" Type="http://schemas.openxmlformats.org/officeDocument/2006/relationships/customXml" Target="../../customXml/item66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2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4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43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81.xml"/><Relationship Id="rId4" Type="http://schemas.openxmlformats.org/officeDocument/2006/relationships/customXml" Target="../../customXml/item3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3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54.xml"/><Relationship Id="rId1" Type="http://schemas.openxmlformats.org/officeDocument/2006/relationships/customXml" Target="../../customXml/item29.xml"/><Relationship Id="rId6" Type="http://schemas.openxmlformats.org/officeDocument/2006/relationships/customXml" Target="../../customXml/item78.xml"/><Relationship Id="rId5" Type="http://schemas.openxmlformats.org/officeDocument/2006/relationships/customXml" Target="../../customXml/item42.xml"/><Relationship Id="rId4" Type="http://schemas.openxmlformats.org/officeDocument/2006/relationships/customXml" Target="../../customXml/item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7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85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3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6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2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all" baseline="0">
                <a:solidFill>
                  <a:schemeClr val="l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s-MX"/>
              <a:t>Título principal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3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Subtítulo</a:t>
            </a:r>
            <a:endParaRPr lang="es-MX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4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MX">
                <a:effectLst/>
                <a:latin typeface="Arial" panose="020B0604020202020204" pitchFamily="34" charset="0"/>
              </a:rPr>
              <a:t>Client name (optional)</a:t>
            </a:r>
            <a:br>
              <a:rPr lang="es-MX">
                <a:effectLst/>
                <a:latin typeface="Arial" panose="020B0604020202020204" pitchFamily="34" charset="0"/>
              </a:rPr>
            </a:br>
            <a:r>
              <a:rPr lang="es-MX">
                <a:effectLst/>
                <a:latin typeface="Arial" panose="020B0604020202020204" pitchFamily="34" charset="0"/>
              </a:rPr>
              <a:t>Month 00, 20XX</a:t>
            </a:r>
            <a:br>
              <a:rPr lang="es-MX">
                <a:effectLst/>
                <a:latin typeface="Arial" panose="020B0604020202020204" pitchFamily="34" charset="0"/>
              </a:rPr>
            </a:br>
            <a:r>
              <a:rPr lang="es-MX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s-MX">
                <a:effectLst/>
                <a:latin typeface="Arial" panose="020B0604020202020204" pitchFamily="34" charset="0"/>
              </a:rPr>
            </a:br>
            <a:br>
              <a:rPr lang="es-MX">
                <a:effectLst/>
                <a:latin typeface="Arial" panose="020B0604020202020204" pitchFamily="34" charset="0"/>
              </a:rPr>
            </a:br>
            <a:r>
              <a:rPr lang="es-MX">
                <a:effectLst/>
                <a:latin typeface="Arial" panose="020B0604020202020204" pitchFamily="34" charset="0"/>
              </a:rPr>
              <a:t>Tagline (optional)</a:t>
            </a:r>
            <a:endParaRPr lang="es-MX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5"/>
            </p:custDataLst>
          </p:nvPr>
        </p:nvSpPr>
        <p:spPr>
          <a:xfrm>
            <a:off x="485775" y="6257135"/>
            <a:ext cx="178574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s-MX" sz="1000">
                <a:solidFill>
                  <a:schemeClr val="lt1"/>
                </a:solidFill>
                <a:effectLst/>
                <a:latin typeface="Arial" panose="020B0604020202020204" pitchFamily="34" charset="0"/>
              </a:rPr>
              <a:t>A business of Marsh McLennan</a:t>
            </a:r>
            <a:endParaRPr lang="es-MX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6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MX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7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s-MX" sz="1600" dirty="0">
              <a:solidFill>
                <a:schemeClr val="accent1"/>
              </a:solidFill>
            </a:endParaRPr>
          </a:p>
        </p:txBody>
      </p:sp>
      <p:pic>
        <p:nvPicPr>
          <p:cNvPr id="7" name="CoverMainLogo_WHITE" descr="The Guy Carpenter company logo.">
            <a:extLst>
              <a:ext uri="{FF2B5EF4-FFF2-40B4-BE49-F238E27FC236}">
                <a16:creationId xmlns:a16="http://schemas.microsoft.com/office/drawing/2014/main" id="{91794BF7-C459-0610-14D3-21569C315A3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  <p:pic>
        <p:nvPicPr>
          <p:cNvPr id="11" name="CoverMainLogo_COLOUR" descr="The Guy Carpenter company logo." hidden="1">
            <a:extLst>
              <a:ext uri="{FF2B5EF4-FFF2-40B4-BE49-F238E27FC236}">
                <a16:creationId xmlns:a16="http://schemas.microsoft.com/office/drawing/2014/main" id="{59CDAD45-3E39-A749-463D-EAEB5DD32F4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ABB34E-7B1E-1C1B-6315-BF697297AB3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48750" y="127000"/>
            <a:ext cx="2857500" cy="95250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lt1"/>
                </a:solidFill>
              </a:defRPr>
            </a:lvl1pPr>
          </a:lstStyle>
          <a:p>
            <a:pPr lvl="0"/>
            <a:r>
              <a:rPr lang="es-MX" dirty="0"/>
              <a:t>Haga clic para añadir un aviso de </a:t>
            </a:r>
            <a:r>
              <a:rPr lang="es-MX"/>
              <a:t>responsabilidad opcional</a:t>
            </a:r>
            <a:endParaRPr lang="es-MX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s-MX" sz="800" dirty="0">
                <a:solidFill>
                  <a:schemeClr val="lt1"/>
                </a:solidFill>
              </a:rPr>
              <a:t>Copyright © 2024 Guy Carpenter México, </a:t>
            </a:r>
            <a:r>
              <a:rPr lang="es-MX" sz="800" dirty="0" err="1">
                <a:solidFill>
                  <a:schemeClr val="lt1"/>
                </a:solidFill>
              </a:rPr>
              <a:t>Intermediaro</a:t>
            </a:r>
            <a:r>
              <a:rPr lang="es-MX" sz="800" dirty="0">
                <a:solidFill>
                  <a:schemeClr val="lt1"/>
                </a:solidFill>
              </a:rPr>
              <a:t> de Reaseguro, S.A. de C.V. Todos los derechos </a:t>
            </a:r>
            <a:r>
              <a:rPr lang="es-MX" sz="800">
                <a:solidFill>
                  <a:schemeClr val="lt1"/>
                </a:solidFill>
              </a:rPr>
              <a:t>reservados.</a:t>
            </a:r>
            <a:endParaRPr lang="es-MX" sz="800" dirty="0">
              <a:solidFill>
                <a:schemeClr val="lt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s-MX" sz="800">
                <a:solidFill>
                  <a:schemeClr val="lt1"/>
                </a:solidFill>
              </a:rPr>
              <a:t>Presentation2</a:t>
            </a:r>
            <a:endParaRPr lang="es-MX" sz="800" dirty="0"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A business of Marsh McLennan</a:t>
            </a:r>
            <a:endParaRPr lang="es-MX" sz="14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Guy Carpenter company logo.">
            <a:extLst>
              <a:ext uri="{FF2B5EF4-FFF2-40B4-BE49-F238E27FC236}">
                <a16:creationId xmlns:a16="http://schemas.microsoft.com/office/drawing/2014/main" id="{00ACB2BC-7349-FD77-A00E-0A9A688835B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  <p:pic>
        <p:nvPicPr>
          <p:cNvPr id="9" name="MainBackLogo_COLOUR" descr="The Guy Carpenter company logo." hidden="1">
            <a:extLst>
              <a:ext uri="{FF2B5EF4-FFF2-40B4-BE49-F238E27FC236}">
                <a16:creationId xmlns:a16="http://schemas.microsoft.com/office/drawing/2014/main" id="{CB0EC1AF-233E-5D71-3CAA-050E1595918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s-MX" dirty="0"/>
              <a:t>Haga clic para añadir </a:t>
            </a:r>
            <a:r>
              <a:rPr lang="es-MX"/>
              <a:t>un título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s-MX"/>
              <a:t>Haga clic para agregar texto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s-MX" smtClean="0"/>
              <a:pPr algn="r"/>
              <a:t>‹#›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MX" dirty="0"/>
              <a:t>Estrictamente Confidencial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MX" dirty="0"/>
              <a:t>Haga clic para añadir un subtítulo</a:t>
            </a:r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s-MX" dirty="0"/>
              <a:t>Haga clic para añadir </a:t>
            </a:r>
            <a:r>
              <a:rPr lang="es-MX"/>
              <a:t>un título</a:t>
            </a:r>
            <a:endParaRPr lang="es-MX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s-MX" smtClean="0"/>
              <a:pPr algn="r"/>
              <a:t>‹#›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dirty="0"/>
              <a:t>Estrictamente Confidencial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MX" dirty="0"/>
              <a:t>Haga clic para añadir </a:t>
            </a:r>
            <a:r>
              <a:rPr lang="es-MX"/>
              <a:t>un subtítulo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s-MX" dirty="0"/>
              <a:t>Haga clic para añadir </a:t>
            </a:r>
            <a:r>
              <a:rPr lang="es-MX"/>
              <a:t>un título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s-MX"/>
              <a:t>Haga clic para agregar texto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s-MX"/>
              <a:t>Haga clic para agregar texto</a:t>
            </a:r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s-MX" smtClean="0"/>
              <a:pPr algn="r"/>
              <a:t>‹#›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dirty="0"/>
              <a:t>Estrictamente Confidencial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MX" dirty="0"/>
              <a:t>Haga clic para añadir </a:t>
            </a:r>
            <a:r>
              <a:rPr lang="es-MX"/>
              <a:t>un subtítulo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s-MX" dirty="0"/>
              <a:t>Haga clic para añadir </a:t>
            </a:r>
            <a:r>
              <a:rPr lang="es-MX"/>
              <a:t>un título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s-MX"/>
              <a:t>Haga clic para agregar texto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s-MX"/>
              <a:t>Haga clic para agregar texto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s-MX"/>
              <a:t>Haga clic para agregar texto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s-MX" smtClean="0"/>
              <a:pPr algn="r"/>
              <a:t>‹#›</a:t>
            </a:fld>
            <a:endParaRPr lang="es-MX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dirty="0"/>
              <a:t>Estrictamente Confidencial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MX" dirty="0"/>
              <a:t>Haga clic para añadir </a:t>
            </a:r>
            <a:r>
              <a:rPr lang="es-MX"/>
              <a:t>un subtítulo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s-MX" dirty="0"/>
              <a:t>Haga clic para añadir </a:t>
            </a:r>
            <a:r>
              <a:rPr lang="es-MX"/>
              <a:t>un título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s-MX"/>
              <a:t>Haga clic para agregar texto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s-MX"/>
              <a:t>Haga clic para agregar texto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s-MX"/>
              <a:t>Haga clic para agregar texto</a:t>
            </a:r>
            <a:endParaRPr lang="es-MX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s-MX"/>
              <a:t>Haga clic para agregar texto</a:t>
            </a:r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s-MX" smtClean="0"/>
              <a:pPr algn="r"/>
              <a:t>‹#›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dirty="0"/>
              <a:t>Estrictamente Confidencial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MX" dirty="0"/>
              <a:t>Haga clic para añadir </a:t>
            </a:r>
            <a:r>
              <a:rPr lang="es-MX"/>
              <a:t>un subtítulo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l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s-MX" dirty="0"/>
              <a:t>Haga clic para añadir </a:t>
            </a:r>
            <a:r>
              <a:rPr lang="es-MX"/>
              <a:t>un tema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lt1"/>
                </a:solidFill>
              </a:defRPr>
            </a:lvl1pPr>
          </a:lstStyle>
          <a:p>
            <a:pPr lvl="0"/>
            <a:r>
              <a:rPr lang="es-MX"/>
              <a:t>Orden del día</a:t>
            </a:r>
            <a:endParaRPr lang="es-MX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es-MX" dirty="0"/>
              <a:t>Haga clic para añadir </a:t>
            </a:r>
            <a:r>
              <a:rPr lang="es-MX"/>
              <a:t>un título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l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#</a:t>
            </a:r>
            <a:endParaRPr lang="es-MX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7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7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39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s-MX"/>
              <a:t>Haga clic para añadir un título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Haga clic para agregar texto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>
              <a:spcAft>
                <a:spcPts val="600"/>
              </a:spcAft>
            </a:pPr>
            <a:r>
              <a:rPr lang="es-MX" dirty="0"/>
              <a:t>Estrictamente Confidencial</a:t>
            </a:r>
          </a:p>
        </p:txBody>
      </p:sp>
      <p:pic>
        <p:nvPicPr>
          <p:cNvPr id="7" name="ContentLogo_WHITE" descr="The Guy Carpenter company logo." hidden="1">
            <a:extLst>
              <a:ext uri="{FF2B5EF4-FFF2-40B4-BE49-F238E27FC236}">
                <a16:creationId xmlns:a16="http://schemas.microsoft.com/office/drawing/2014/main" id="{4D922EBE-7E51-FA70-52C3-7CFA8AA71D9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6029" y="6515989"/>
            <a:ext cx="1240539" cy="137160"/>
          </a:xfrm>
          <a:prstGeom prst="rect">
            <a:avLst/>
          </a:prstGeom>
        </p:spPr>
      </p:pic>
      <p:pic>
        <p:nvPicPr>
          <p:cNvPr id="9" name="ContentLogo_COLOUR" descr="The Guy Carpenter company logo.">
            <a:extLst>
              <a:ext uri="{FF2B5EF4-FFF2-40B4-BE49-F238E27FC236}">
                <a16:creationId xmlns:a16="http://schemas.microsoft.com/office/drawing/2014/main" id="{34FBFF7E-0A15-D476-E10E-02EF43D5AE9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6029" y="6515989"/>
            <a:ext cx="1240539" cy="137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F05C5-9BDB-B9E2-C48D-FA94325B3F9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048750" y="127000"/>
            <a:ext cx="2857500" cy="952500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1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52.xml"/><Relationship Id="rId5" Type="http://schemas.openxmlformats.org/officeDocument/2006/relationships/slideLayout" Target="../slideLayouts/slideLayout1.xml"/><Relationship Id="rId4" Type="http://schemas.openxmlformats.org/officeDocument/2006/relationships/customXml" Target="../../customXml/item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customXml" Target="../../customXml/item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1.xml"/><Relationship Id="rId2" Type="http://schemas.openxmlformats.org/officeDocument/2006/relationships/customXml" Target="../../customXml/item56.xml"/><Relationship Id="rId1" Type="http://schemas.openxmlformats.org/officeDocument/2006/relationships/customXml" Target="../../customXml/item23.xml"/><Relationship Id="rId5" Type="http://schemas.openxmlformats.org/officeDocument/2006/relationships/slideLayout" Target="../slideLayouts/slideLayout2.xml"/><Relationship Id="rId4" Type="http://schemas.openxmlformats.org/officeDocument/2006/relationships/customXml" Target="../../customXml/item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customXml" Target="../../customXml/item8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ustomXml" Target="../../customXml/item18.xml"/><Relationship Id="rId7" Type="http://schemas.openxmlformats.org/officeDocument/2006/relationships/image" Target="../media/image1.png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50.xml"/><Relationship Id="rId6" Type="http://schemas.openxmlformats.org/officeDocument/2006/relationships/slideLayout" Target="../slideLayouts/slideLayout2.xml"/><Relationship Id="rId5" Type="http://schemas.openxmlformats.org/officeDocument/2006/relationships/customXml" Target="../../customXml/item64.xml"/><Relationship Id="rId10" Type="http://schemas.openxmlformats.org/officeDocument/2006/relationships/image" Target="../media/image9.emf"/><Relationship Id="rId4" Type="http://schemas.openxmlformats.org/officeDocument/2006/relationships/customXml" Target="../../customXml/item51.xml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9.xml"/><Relationship Id="rId7" Type="http://schemas.openxmlformats.org/officeDocument/2006/relationships/chart" Target="../charts/chart2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10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customXml" Target="../../customXml/item65.xml"/><Relationship Id="rId1" Type="http://schemas.openxmlformats.org/officeDocument/2006/relationships/customXml" Target="../../customXml/item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55.xml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customXml" Target="../../customXml/item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s-MX" dirty="0">
                <a:latin typeface="Arial Narrow"/>
              </a:rPr>
              <a:t>Exceso de pérdida</a:t>
            </a:r>
            <a:br>
              <a:rPr lang="es-MX" dirty="0">
                <a:latin typeface="Arial Narrow"/>
              </a:rPr>
            </a:br>
            <a:r>
              <a:rPr lang="es-MX" dirty="0">
                <a:latin typeface="Arial Narrow"/>
              </a:rPr>
              <a:t>Tasa variable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custData r:id="rId2"/>
            </p:custDataLst>
          </p:nvPr>
        </p:nvSpPr>
        <p:spPr/>
        <p:txBody>
          <a:bodyPr/>
          <a:lstStyle/>
          <a:p>
            <a:endParaRPr lang="es-MX" dirty="0">
              <a:cs typeface="Arial"/>
            </a:endParaRPr>
          </a:p>
        </p:txBody>
      </p:sp>
      <p:sp>
        <p:nvSpPr>
          <p:cNvPr id="4" name="PresenterDetails"/>
          <p:cNvSpPr>
            <a:spLocks noGrp="1"/>
          </p:cNvSpPr>
          <p:nvPr>
            <p:ph type="body" sz="half" idx="2"/>
            <p:custDataLst>
              <p:custData r:id="rId3"/>
            </p:custDataLst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24 de septiembre, 2025</a:t>
            </a:r>
            <a:endParaRPr lang="es-MX" dirty="0">
              <a:cs typeface="Arial"/>
            </a:endParaRPr>
          </a:p>
          <a:p>
            <a:r>
              <a:rPr lang="es-MX" dirty="0"/>
              <a:t>Miguel Gutiérrez de Quevedo Martínez, SVP, </a:t>
            </a:r>
            <a:r>
              <a:rPr lang="es-MX" dirty="0" err="1"/>
              <a:t>Treaty</a:t>
            </a:r>
            <a:endParaRPr lang="es-MX" dirty="0"/>
          </a:p>
          <a:p>
            <a:r>
              <a:rPr lang="es-MX" dirty="0"/>
              <a:t>Panamá, Panamá</a:t>
            </a:r>
          </a:p>
        </p:txBody>
      </p:sp>
      <p:sp>
        <p:nvSpPr>
          <p:cNvPr id="5" name="ClientLogo" hidden="1"/>
          <p:cNvSpPr/>
          <p:nvPr>
            <p:custDataLst>
              <p:custData r:id="rId4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solidFill>
                  <a:schemeClr val="bg1"/>
                </a:solidFill>
              </a:rPr>
              <a:t>Marcador de posición para el logotipo opcional </a:t>
            </a:r>
            <a:r>
              <a:rPr lang="es-MX" sz="1000">
                <a:solidFill>
                  <a:schemeClr val="bg1"/>
                </a:solidFill>
              </a:rPr>
              <a:t>del cliente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D9CAD6-B2D7-C851-ED38-94A69216FC77}"/>
              </a:ext>
            </a:extLst>
          </p:cNvPr>
          <p:cNvSpPr/>
          <p:nvPr/>
        </p:nvSpPr>
        <p:spPr>
          <a:xfrm>
            <a:off x="6512767" y="0"/>
            <a:ext cx="567923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5DB86C4-7316-6682-A165-9BB6B72E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286777"/>
            <a:ext cx="11223623" cy="495299"/>
          </a:xfrm>
        </p:spPr>
        <p:txBody>
          <a:bodyPr/>
          <a:lstStyle/>
          <a:p>
            <a:r>
              <a:rPr lang="es-MX" dirty="0"/>
              <a:t>Tasa Fija vs Tasa Variable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FCC72F06-D345-8FAC-B33D-9A7796FBEF0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0390799"/>
              </p:ext>
            </p:extLst>
          </p:nvPr>
        </p:nvGraphicFramePr>
        <p:xfrm>
          <a:off x="485776" y="1447852"/>
          <a:ext cx="5513808" cy="4542540"/>
        </p:xfrm>
        <a:graphic>
          <a:graphicData uri="http://schemas.openxmlformats.org/drawingml/2006/table">
            <a:tbl>
              <a:tblPr/>
              <a:tblGrid>
                <a:gridCol w="2801050">
                  <a:extLst>
                    <a:ext uri="{9D8B030D-6E8A-4147-A177-3AD203B41FA5}">
                      <a16:colId xmlns:a16="http://schemas.microsoft.com/office/drawing/2014/main" val="993389937"/>
                    </a:ext>
                  </a:extLst>
                </a:gridCol>
                <a:gridCol w="176588">
                  <a:extLst>
                    <a:ext uri="{9D8B030D-6E8A-4147-A177-3AD203B41FA5}">
                      <a16:colId xmlns:a16="http://schemas.microsoft.com/office/drawing/2014/main" val="3290613413"/>
                    </a:ext>
                  </a:extLst>
                </a:gridCol>
                <a:gridCol w="1248295">
                  <a:extLst>
                    <a:ext uri="{9D8B030D-6E8A-4147-A177-3AD203B41FA5}">
                      <a16:colId xmlns:a16="http://schemas.microsoft.com/office/drawing/2014/main" val="3704976856"/>
                    </a:ext>
                  </a:extLst>
                </a:gridCol>
                <a:gridCol w="176588">
                  <a:extLst>
                    <a:ext uri="{9D8B030D-6E8A-4147-A177-3AD203B41FA5}">
                      <a16:colId xmlns:a16="http://schemas.microsoft.com/office/drawing/2014/main" val="3196821820"/>
                    </a:ext>
                  </a:extLst>
                </a:gridCol>
                <a:gridCol w="1111287">
                  <a:extLst>
                    <a:ext uri="{9D8B030D-6E8A-4147-A177-3AD203B41FA5}">
                      <a16:colId xmlns:a16="http://schemas.microsoft.com/office/drawing/2014/main" val="3176051964"/>
                    </a:ext>
                  </a:extLst>
                </a:gridCol>
              </a:tblGrid>
              <a:tr h="24846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C77"/>
                          </a:solidFill>
                          <a:effectLst/>
                          <a:latin typeface="Arial" panose="020B0604020202020204" pitchFamily="34" charset="0"/>
                        </a:rPr>
                        <a:t>Exceso de </a:t>
                      </a:r>
                      <a:r>
                        <a:rPr lang="es-MX" sz="1400" b="1" i="0" u="none" strike="noStrike" dirty="0" err="1">
                          <a:solidFill>
                            <a:srgbClr val="002C77"/>
                          </a:solidFill>
                          <a:effectLst/>
                          <a:latin typeface="Arial" panose="020B0604020202020204" pitchFamily="34" charset="0"/>
                        </a:rPr>
                        <a:t>Pédida</a:t>
                      </a:r>
                      <a:r>
                        <a:rPr lang="es-MX" sz="1400" b="1" i="0" u="none" strike="noStrike" dirty="0">
                          <a:solidFill>
                            <a:srgbClr val="002C77"/>
                          </a:solidFill>
                          <a:effectLst/>
                          <a:latin typeface="Arial" panose="020B0604020202020204" pitchFamily="34" charset="0"/>
                        </a:rPr>
                        <a:t> por Riesgo de Autos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479204"/>
                  </a:ext>
                </a:extLst>
              </a:tr>
              <a:tr h="19705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565656"/>
                          </a:solidFill>
                          <a:effectLst/>
                          <a:latin typeface="Arial" panose="020B0604020202020204" pitchFamily="34" charset="0"/>
                        </a:rPr>
                        <a:t>Capa 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621608"/>
                  </a:ext>
                </a:extLst>
              </a:tr>
              <a:tr h="197057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426761"/>
                  </a:ext>
                </a:extLst>
              </a:tr>
              <a:tr h="2484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C77"/>
                          </a:highlight>
                          <a:latin typeface="Arial" panose="020B0604020202020204" pitchFamily="34" charset="0"/>
                        </a:rPr>
                        <a:t>Condiciones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C77"/>
                          </a:highlight>
                          <a:latin typeface="Arial" panose="020B0604020202020204" pitchFamily="34" charset="0"/>
                        </a:rPr>
                        <a:t>Actual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C77"/>
                          </a:highlight>
                          <a:latin typeface="Arial" panose="020B0604020202020204" pitchFamily="34" charset="0"/>
                        </a:rPr>
                        <a:t>Tasa Variable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934867"/>
                  </a:ext>
                </a:extLst>
              </a:tr>
              <a:tr h="197057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482401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Límite</a:t>
                      </a:r>
                    </a:p>
                  </a:txBody>
                  <a:tcPr marL="11430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125,000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125,000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271548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Prioridad</a:t>
                      </a:r>
                    </a:p>
                  </a:txBody>
                  <a:tcPr marL="11430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25,000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25,000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953730"/>
                  </a:ext>
                </a:extLst>
              </a:tr>
              <a:tr h="19705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Ingreso Estimado de Primas</a:t>
                      </a:r>
                    </a:p>
                  </a:txBody>
                  <a:tcPr marL="11430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61,102,472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61,102,472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81052"/>
                  </a:ext>
                </a:extLst>
              </a:tr>
              <a:tr h="197057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015723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Vigencia</a:t>
                      </a:r>
                    </a:p>
                  </a:txBody>
                  <a:tcPr marL="11430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 año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 año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366846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Límite Agregado Anual</a:t>
                      </a:r>
                    </a:p>
                  </a:txBody>
                  <a:tcPr marL="11430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2,000,000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2,000,000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615689"/>
                  </a:ext>
                </a:extLst>
              </a:tr>
              <a:tr h="24155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Tasa de Ajuste (Fija)</a:t>
                      </a:r>
                    </a:p>
                  </a:txBody>
                  <a:tcPr marL="11430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1.60%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187838"/>
                  </a:ext>
                </a:extLst>
              </a:tr>
              <a:tr h="19705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Tasa de Ajuste (Mínima)</a:t>
                      </a:r>
                    </a:p>
                  </a:txBody>
                  <a:tcPr marL="11430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0.70%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5867"/>
                  </a:ext>
                </a:extLst>
              </a:tr>
              <a:tr h="19705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Tasa de Ajuste (Máxima)</a:t>
                      </a:r>
                    </a:p>
                  </a:txBody>
                  <a:tcPr marL="11430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1.75%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637436"/>
                  </a:ext>
                </a:extLst>
              </a:tr>
              <a:tr h="19705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Factor de Ajuste</a:t>
                      </a:r>
                    </a:p>
                  </a:txBody>
                  <a:tcPr marL="11430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100/70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3348"/>
                  </a:ext>
                </a:extLst>
              </a:tr>
              <a:tr h="197057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357674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Prima Esperada</a:t>
                      </a:r>
                    </a:p>
                  </a:txBody>
                  <a:tcPr marL="11430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977,640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611,025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2290917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0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100%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063349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Prima de Depósito</a:t>
                      </a:r>
                    </a:p>
                  </a:txBody>
                  <a:tcPr marL="11430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879,876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611,025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90966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l" fontAlgn="ctr"/>
                      <a:endParaRPr lang="es-MX" sz="1200" b="1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860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1" u="none" strike="noStrike" dirty="0">
                        <a:solidFill>
                          <a:srgbClr val="99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596189"/>
                  </a:ext>
                </a:extLst>
              </a:tr>
              <a:tr h="197057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4425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7630343-8D78-F698-4C7D-F87CD63B16A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805825" y="1066556"/>
                <a:ext cx="5093115" cy="4514850"/>
              </a:xfrm>
            </p:spPr>
            <p:txBody>
              <a:bodyPr/>
              <a:lstStyle/>
              <a:p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La base de partida son los términos colocados de la capa 1 del XL de Autos 2025-2026</a:t>
                </a:r>
              </a:p>
              <a:p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Obtuvimos un </a:t>
                </a:r>
                <a:r>
                  <a:rPr lang="es-MX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indicativo</a:t>
                </a:r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de un reasegurador especialista.</a:t>
                </a:r>
              </a:p>
              <a:p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No se puede comparar directamente las estructuras porque el costo final depende de la siniestralidad observada.</a:t>
                </a:r>
              </a:p>
              <a:p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Prima Final: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PF=PE*</a:t>
                </a:r>
                <a:r>
                  <a:rPr lang="es-MX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max</a:t>
                </a:r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{</a:t>
                </a:r>
                <a:r>
                  <a:rPr lang="es-MX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TA</a:t>
                </a:r>
                <a:r>
                  <a:rPr lang="es-MX" baseline="-2500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min</a:t>
                </a:r>
                <a:r>
                  <a:rPr lang="es-MX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,min</a:t>
                </a:r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{</a:t>
                </a:r>
                <a:r>
                  <a:rPr lang="es-MX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TA</a:t>
                </a:r>
                <a:r>
                  <a:rPr lang="es-MX" baseline="-2500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max</a:t>
                </a:r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𝑆𝑅</m:t>
                        </m:r>
                      </m:num>
                      <m:den>
                        <m:r>
                          <a:rPr lang="es-ES" b="0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𝑃𝐸</m:t>
                        </m:r>
                      </m:den>
                    </m:f>
                    <m:r>
                      <a:rPr lang="es-MX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𝐹𝐴</m:t>
                    </m:r>
                  </m:oMath>
                </a14:m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}}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PE: Prima Emitida Neta 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s-MX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TA</a:t>
                </a:r>
                <a:r>
                  <a:rPr lang="es-MX" baseline="-2500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min</a:t>
                </a:r>
                <a:r>
                  <a:rPr lang="es-MX" baseline="-25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: Tasa de Ajuste Mínima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s-MX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TA</a:t>
                </a:r>
                <a:r>
                  <a:rPr lang="es-MX" baseline="-2500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max</a:t>
                </a:r>
                <a:r>
                  <a:rPr lang="es-MX" baseline="-25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: Tasa de Ajuste Máxima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SR: Siniestro Recuperado</a:t>
                </a:r>
              </a:p>
              <a:p>
                <a:pPr marL="233362" lvl="1" indent="0">
                  <a:spcAft>
                    <a:spcPts val="0"/>
                  </a:spcAft>
                  <a:buNone/>
                </a:pPr>
                <a:endParaRPr lang="es-MX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Para comparar se pueden de hacer los siguientes ejercicios: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Probar escenarios estáticos. (SFA)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Back </a:t>
                </a:r>
                <a:r>
                  <a:rPr lang="es-MX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testing</a:t>
                </a:r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con información histórica. (SFA)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s-MX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Un análisis financiero dinámico (DFA)</a:t>
                </a:r>
              </a:p>
              <a:p>
                <a:pPr lvl="1"/>
                <a:endParaRPr lang="es-MX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endParaRPr lang="es-MX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endParaRPr lang="es-MX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7630343-8D78-F698-4C7D-F87CD63B1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805825" y="1066556"/>
                <a:ext cx="5093115" cy="4514850"/>
              </a:xfrm>
              <a:blipFill>
                <a:blip r:embed="rId2"/>
                <a:stretch>
                  <a:fillRect l="-2512" t="-1754" r="-1914" b="-2078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C0F0B-9F42-F712-0009-AEDCC09C1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s-MX" smtClean="0"/>
              <a:pPr algn="r"/>
              <a:t>10</a:t>
            </a:fld>
            <a:endParaRPr lang="es-MX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ABFEF-5519-9D03-D331-50A1560F7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MX" dirty="0"/>
              <a:t>Estrictamente Confidencial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94186E-5AAC-8C67-2758-BB8AC21A29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7" y="806400"/>
            <a:ext cx="11225023" cy="320400"/>
          </a:xfrm>
        </p:spPr>
        <p:txBody>
          <a:bodyPr/>
          <a:lstStyle/>
          <a:p>
            <a:r>
              <a:rPr lang="es-MX" dirty="0"/>
              <a:t>Condiciones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C5330B-9EF6-6781-01A5-C89C1EDD2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0" y="127000"/>
            <a:ext cx="2857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7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E58E-59DE-E383-B1DA-EC18D07C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Tasa Fija vs Tasa Variable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94E8CE-0C09-990B-F8B9-A72FEF3AF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3113404"/>
            <a:ext cx="5495925" cy="3402595"/>
          </a:xfrm>
        </p:spPr>
        <p:txBody>
          <a:bodyPr/>
          <a:lstStyle/>
          <a:p>
            <a:r>
              <a:rPr lang="es-MX" dirty="0"/>
              <a:t>Tasa Fija </a:t>
            </a:r>
            <a:r>
              <a:rPr lang="es-MX" sz="1400" dirty="0"/>
              <a:t>(USD)</a:t>
            </a:r>
            <a:endParaRPr lang="es-MX" dirty="0"/>
          </a:p>
          <a:p>
            <a:pPr lvl="1"/>
            <a:r>
              <a:rPr lang="es-MX" dirty="0"/>
              <a:t>Prima Emitida: 65,000,000</a:t>
            </a:r>
          </a:p>
          <a:p>
            <a:pPr lvl="1"/>
            <a:r>
              <a:rPr lang="es-MX" dirty="0"/>
              <a:t>Prima de Depósito: (61,102,472 x 1.6% x 90%)= 879,876</a:t>
            </a:r>
          </a:p>
          <a:p>
            <a:pPr lvl="1"/>
            <a:r>
              <a:rPr lang="es-MX" dirty="0"/>
              <a:t>Prima de Ajuste: (65,000,000 x 1.6% - 879,876)=160,124  </a:t>
            </a:r>
          </a:p>
          <a:p>
            <a:pPr lvl="1"/>
            <a:r>
              <a:rPr lang="es-MX" dirty="0"/>
              <a:t>Siniestro Recuperado: 557,841</a:t>
            </a:r>
          </a:p>
          <a:p>
            <a:pPr lvl="1"/>
            <a:endParaRPr lang="es-MX" dirty="0"/>
          </a:p>
          <a:p>
            <a:pPr lvl="1"/>
            <a:r>
              <a:rPr lang="es-MX" dirty="0"/>
              <a:t>Costo Neto de Reaseguro: </a:t>
            </a:r>
          </a:p>
          <a:p>
            <a:pPr marL="233362" lvl="1" indent="0" algn="ctr">
              <a:buNone/>
            </a:pPr>
            <a:r>
              <a:rPr lang="es-MX" dirty="0"/>
              <a:t>819,695 + 160,124 - 557,841 =  </a:t>
            </a:r>
            <a:r>
              <a:rPr lang="es-MX" b="1" dirty="0"/>
              <a:t>482,159</a:t>
            </a:r>
            <a:r>
              <a:rPr lang="es-MX" dirty="0"/>
              <a:t> </a:t>
            </a:r>
          </a:p>
          <a:p>
            <a:pPr marL="233362" lvl="1" indent="0" algn="ctr">
              <a:buNone/>
            </a:pPr>
            <a:endParaRPr lang="es-MX" dirty="0"/>
          </a:p>
          <a:p>
            <a:pPr lvl="1"/>
            <a:endParaRPr lang="es-MX" b="1" dirty="0"/>
          </a:p>
          <a:p>
            <a:pPr lvl="1"/>
            <a:endParaRPr lang="es-MX" b="1" dirty="0"/>
          </a:p>
          <a:p>
            <a:pPr lvl="1"/>
            <a:endParaRPr lang="es-MX" b="1" dirty="0"/>
          </a:p>
          <a:p>
            <a:pPr lvl="1"/>
            <a:endParaRPr lang="es-MX" b="1" dirty="0"/>
          </a:p>
          <a:p>
            <a:pPr lvl="1"/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28488AFD-FF12-F3F6-9803-1ACFE84E141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10300" y="3113404"/>
                <a:ext cx="5697220" cy="3402595"/>
              </a:xfrm>
            </p:spPr>
            <p:txBody>
              <a:bodyPr/>
              <a:lstStyle/>
              <a:p>
                <a:r>
                  <a:rPr lang="es-MX" dirty="0"/>
                  <a:t>Tasa Variable </a:t>
                </a:r>
                <a:r>
                  <a:rPr lang="es-MX" sz="1400" dirty="0"/>
                  <a:t>(USD)</a:t>
                </a:r>
                <a:endParaRPr lang="es-MX" dirty="0"/>
              </a:p>
              <a:p>
                <a:pPr lvl="1"/>
                <a:r>
                  <a:rPr lang="es-MX" dirty="0"/>
                  <a:t>Prima Emitida: 65,000,000</a:t>
                </a:r>
              </a:p>
              <a:p>
                <a:pPr lvl="1"/>
                <a:r>
                  <a:rPr lang="es-MX" dirty="0"/>
                  <a:t>Prima de Depósito: (61,102,472 x 1.00%)= 611,025</a:t>
                </a:r>
              </a:p>
              <a:p>
                <a:pPr lvl="1"/>
                <a:r>
                  <a:rPr lang="es-MX" dirty="0"/>
                  <a:t>Siniestro Recuperado: 557,841 </a:t>
                </a:r>
              </a:p>
              <a:p>
                <a:pPr lvl="1"/>
                <a:r>
                  <a:rPr lang="es-MX" dirty="0"/>
                  <a:t>Siniestralidad Ajustada: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557,841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num>
                              <m:den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65,000,000</m:t>
                        </m:r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=1.144%</m:t>
                    </m:r>
                  </m:oMath>
                </a14:m>
                <a:endParaRPr lang="es-MX" dirty="0"/>
              </a:p>
              <a:p>
                <a:pPr lvl="1"/>
                <a:r>
                  <a:rPr lang="es-MX" sz="1400" b="1" dirty="0"/>
                  <a:t>Tasa Final: </a:t>
                </a:r>
                <a:r>
                  <a:rPr lang="es-MX" sz="1400" b="1" dirty="0" err="1"/>
                  <a:t>max</a:t>
                </a:r>
                <a:r>
                  <a:rPr lang="es-MX" sz="1400" b="1" dirty="0"/>
                  <a:t>{1.00%,min{1.75%,1.144%}}=1.144%</a:t>
                </a:r>
              </a:p>
              <a:p>
                <a:pPr lvl="1"/>
                <a:r>
                  <a:rPr lang="es-MX" dirty="0"/>
                  <a:t>Prima de Ajuste:(65,000,000 x 1.144% - 611,025)= 132,762</a:t>
                </a:r>
              </a:p>
              <a:p>
                <a:pPr lvl="1"/>
                <a:endParaRPr lang="es-MX" dirty="0"/>
              </a:p>
              <a:p>
                <a:pPr lvl="1"/>
                <a:r>
                  <a:rPr lang="es-MX" dirty="0"/>
                  <a:t>Costo Neto de Reaseguro: </a:t>
                </a:r>
              </a:p>
              <a:p>
                <a:pPr marL="233362" lvl="1" indent="0" algn="ctr">
                  <a:buNone/>
                </a:pPr>
                <a:r>
                  <a:rPr lang="es-MX" dirty="0"/>
                  <a:t>611,025+ 132,762 - 557,841 = </a:t>
                </a:r>
                <a:r>
                  <a:rPr lang="es-MX" b="1" dirty="0"/>
                  <a:t>185,946</a:t>
                </a:r>
              </a:p>
              <a:p>
                <a:pPr marL="233362" lvl="1" indent="0" algn="ctr">
                  <a:buNone/>
                </a:pPr>
                <a:r>
                  <a:rPr lang="es-MX" dirty="0"/>
                  <a:t> 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28488AFD-FF12-F3F6-9803-1ACFE84E14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10300" y="3113404"/>
                <a:ext cx="5697220" cy="3402595"/>
              </a:xfrm>
              <a:blipFill>
                <a:blip r:embed="rId2"/>
                <a:stretch>
                  <a:fillRect l="-2355" t="-233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FB20A-581B-96C8-0C96-32DF29C58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s-MX" smtClean="0"/>
              <a:pPr algn="r"/>
              <a:t>11</a:t>
            </a:fld>
            <a:endParaRPr lang="es-MX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07B59-B3D5-51D2-D403-F571F5B8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MX" dirty="0"/>
              <a:t>Estrictamente Confidencial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E635007-B7F5-4C54-885D-9727D1FC29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933886"/>
              </p:ext>
            </p:extLst>
          </p:nvPr>
        </p:nvGraphicFramePr>
        <p:xfrm>
          <a:off x="162953" y="916326"/>
          <a:ext cx="11546446" cy="2199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1394FB7-8646-EDCC-69D8-9D02065D58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7" y="806400"/>
            <a:ext cx="11225023" cy="320400"/>
          </a:xfrm>
        </p:spPr>
        <p:txBody>
          <a:bodyPr/>
          <a:lstStyle/>
          <a:p>
            <a:r>
              <a:rPr lang="es-MX" dirty="0"/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75635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9D90DB-6F4D-24A3-545B-B8B3448BF4A6}"/>
              </a:ext>
            </a:extLst>
          </p:cNvPr>
          <p:cNvSpPr/>
          <p:nvPr/>
        </p:nvSpPr>
        <p:spPr>
          <a:xfrm>
            <a:off x="6512767" y="0"/>
            <a:ext cx="567923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5DB86C4-7316-6682-A165-9BB6B72E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286777"/>
            <a:ext cx="11223623" cy="495299"/>
          </a:xfrm>
        </p:spPr>
        <p:txBody>
          <a:bodyPr/>
          <a:lstStyle/>
          <a:p>
            <a:r>
              <a:rPr lang="es-MX" dirty="0"/>
              <a:t>Tasa Fija vs Tasa Variable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630343-8D78-F698-4C7D-F87CD63B1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50418" y="966600"/>
            <a:ext cx="4748763" cy="2505904"/>
          </a:xfrm>
        </p:spPr>
        <p:txBody>
          <a:bodyPr anchor="b"/>
          <a:lstStyle/>
          <a:p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 base de la comparación son los términos finales del año 2025-2026.</a:t>
            </a:r>
          </a:p>
          <a:p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 trata analizar el efecto final de cada estructura de reaseguro en el resultado técnico considerando todos los conceptos que intervienen</a:t>
            </a:r>
          </a:p>
          <a:p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 consideró la siniestralidad observada en 2022 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C0F0B-9F42-F712-0009-AEDCC09C1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s-MX" smtClean="0"/>
              <a:pPr algn="r"/>
              <a:t>12</a:t>
            </a:fld>
            <a:endParaRPr lang="es-MX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ABFEF-5519-9D03-D331-50A1560F7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MX" dirty="0"/>
              <a:t>Estrictamente Confidencial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94186E-5AAC-8C67-2758-BB8AC21A29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MX" dirty="0"/>
              <a:t>Back </a:t>
            </a:r>
            <a:r>
              <a:rPr lang="es-MX" dirty="0" err="1"/>
              <a:t>Testing</a:t>
            </a:r>
            <a:endParaRPr lang="es-MX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0B0DA7C1-9D77-43C2-BFD3-2BD2ABEE695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4569744"/>
              </p:ext>
            </p:extLst>
          </p:nvPr>
        </p:nvGraphicFramePr>
        <p:xfrm>
          <a:off x="1032396" y="1126800"/>
          <a:ext cx="4248878" cy="5112260"/>
        </p:xfrm>
        <a:graphic>
          <a:graphicData uri="http://schemas.openxmlformats.org/drawingml/2006/table">
            <a:tbl>
              <a:tblPr/>
              <a:tblGrid>
                <a:gridCol w="2277174">
                  <a:extLst>
                    <a:ext uri="{9D8B030D-6E8A-4147-A177-3AD203B41FA5}">
                      <a16:colId xmlns:a16="http://schemas.microsoft.com/office/drawing/2014/main" val="2735417189"/>
                    </a:ext>
                  </a:extLst>
                </a:gridCol>
                <a:gridCol w="985852">
                  <a:extLst>
                    <a:ext uri="{9D8B030D-6E8A-4147-A177-3AD203B41FA5}">
                      <a16:colId xmlns:a16="http://schemas.microsoft.com/office/drawing/2014/main" val="2694247553"/>
                    </a:ext>
                  </a:extLst>
                </a:gridCol>
                <a:gridCol w="985852">
                  <a:extLst>
                    <a:ext uri="{9D8B030D-6E8A-4147-A177-3AD203B41FA5}">
                      <a16:colId xmlns:a16="http://schemas.microsoft.com/office/drawing/2014/main" val="2535500448"/>
                    </a:ext>
                  </a:extLst>
                </a:gridCol>
              </a:tblGrid>
              <a:tr h="36244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2C77"/>
                          </a:solidFill>
                          <a:effectLst/>
                          <a:latin typeface="Arial" panose="020B0604020202020204" pitchFamily="34" charset="0"/>
                        </a:rPr>
                        <a:t>XL Tradicional</a:t>
                      </a:r>
                    </a:p>
                  </a:txBody>
                  <a:tcPr marL="92084" marR="92084" marT="46042" marB="460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52153"/>
                  </a:ext>
                </a:extLst>
              </a:tr>
              <a:tr h="206736"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940900"/>
                  </a:ext>
                </a:extLst>
              </a:tr>
              <a:tr h="188866">
                <a:tc>
                  <a:txBody>
                    <a:bodyPr/>
                    <a:lstStyle/>
                    <a:p>
                      <a:pPr algn="l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002C77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C77"/>
                          </a:highlight>
                          <a:latin typeface="Arial" panose="020B0604020202020204" pitchFamily="34" charset="0"/>
                        </a:rPr>
                        <a:t>Siniestralidad</a:t>
                      </a:r>
                    </a:p>
                  </a:txBody>
                  <a:tcPr marL="8000" marR="8000" marT="80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002C77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91574"/>
                  </a:ext>
                </a:extLst>
              </a:tr>
              <a:tr h="1888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C77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00" marR="8000" marT="80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C77"/>
                          </a:highlight>
                          <a:latin typeface="Arial" panose="020B0604020202020204" pitchFamily="34" charset="0"/>
                        </a:rPr>
                        <a:t>Baja</a:t>
                      </a:r>
                    </a:p>
                  </a:txBody>
                  <a:tcPr marL="8000" marR="8000" marT="80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C77"/>
                          </a:highlight>
                          <a:latin typeface="Arial" panose="020B0604020202020204" pitchFamily="34" charset="0"/>
                        </a:rPr>
                        <a:t>Alta</a:t>
                      </a:r>
                    </a:p>
                  </a:txBody>
                  <a:tcPr marL="8000" marR="8000" marT="80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720309"/>
                  </a:ext>
                </a:extLst>
              </a:tr>
              <a:tr h="188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1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Prima Emitida</a:t>
                      </a:r>
                    </a:p>
                  </a:txBody>
                  <a:tcPr marL="35995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1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65,000,000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1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65,000,000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882572"/>
                  </a:ext>
                </a:extLst>
              </a:tr>
              <a:tr h="188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1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Tasa de Ajuste</a:t>
                      </a:r>
                    </a:p>
                  </a:txBody>
                  <a:tcPr marL="35995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1.6%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1.6%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13447"/>
                  </a:ext>
                </a:extLst>
              </a:tr>
              <a:tr h="206736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294323"/>
                  </a:ext>
                </a:extLst>
              </a:tr>
              <a:tr h="20673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Prima de Depósito (XL)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879,876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879,876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657589"/>
                  </a:ext>
                </a:extLst>
              </a:tr>
              <a:tr h="20673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Prima de Ajuste (XL)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160,124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160,124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722709"/>
                  </a:ext>
                </a:extLst>
              </a:tr>
              <a:tr h="20673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Siniestros Recuperados</a:t>
                      </a:r>
                    </a:p>
                  </a:txBody>
                  <a:tcPr marL="119982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-557,841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-854,670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114297"/>
                  </a:ext>
                </a:extLst>
              </a:tr>
              <a:tr h="206736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219279"/>
                  </a:ext>
                </a:extLst>
              </a:tr>
              <a:tr h="20673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Costo Neto de Reaseguro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482,159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185,330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061120"/>
                  </a:ext>
                </a:extLst>
              </a:tr>
              <a:tr h="206736"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101638"/>
                  </a:ext>
                </a:extLst>
              </a:tr>
              <a:tr h="36244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2C77"/>
                          </a:solidFill>
                          <a:effectLst/>
                          <a:latin typeface="Arial" panose="020B0604020202020204" pitchFamily="34" charset="0"/>
                        </a:rPr>
                        <a:t>XL Tasa Variable</a:t>
                      </a:r>
                    </a:p>
                  </a:txBody>
                  <a:tcPr marL="92084" marR="92084" marT="46042" marB="460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049980"/>
                  </a:ext>
                </a:extLst>
              </a:tr>
              <a:tr h="188866">
                <a:tc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002C77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C77"/>
                          </a:highlight>
                          <a:latin typeface="Arial" panose="020B0604020202020204" pitchFamily="34" charset="0"/>
                        </a:rPr>
                        <a:t>Siniestralidad</a:t>
                      </a:r>
                    </a:p>
                  </a:txBody>
                  <a:tcPr marL="8000" marR="8000" marT="80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002C77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670392"/>
                  </a:ext>
                </a:extLst>
              </a:tr>
              <a:tr h="18886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C77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00" marR="8000" marT="80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C77"/>
                          </a:highlight>
                          <a:latin typeface="Arial" panose="020B0604020202020204" pitchFamily="34" charset="0"/>
                        </a:rPr>
                        <a:t>Baja</a:t>
                      </a:r>
                    </a:p>
                  </a:txBody>
                  <a:tcPr marL="8000" marR="8000" marT="80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C77"/>
                          </a:highlight>
                          <a:latin typeface="Arial" panose="020B0604020202020204" pitchFamily="34" charset="0"/>
                        </a:rPr>
                        <a:t>Alta</a:t>
                      </a:r>
                    </a:p>
                  </a:txBody>
                  <a:tcPr marL="8000" marR="8000" marT="80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935017"/>
                  </a:ext>
                </a:extLst>
              </a:tr>
              <a:tr h="188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1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Prima Emitida</a:t>
                      </a:r>
                    </a:p>
                  </a:txBody>
                  <a:tcPr marL="35995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65,000,000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1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65,000,000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883374"/>
                  </a:ext>
                </a:extLst>
              </a:tr>
              <a:tr h="188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1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Tasa de Ajuste</a:t>
                      </a:r>
                    </a:p>
                  </a:txBody>
                  <a:tcPr marL="35995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1.304%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1.750%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480798"/>
                  </a:ext>
                </a:extLst>
              </a:tr>
              <a:tr h="206736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406188"/>
                  </a:ext>
                </a:extLst>
              </a:tr>
              <a:tr h="20673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Prima de Depósito (XL)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611,025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611,025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32925"/>
                  </a:ext>
                </a:extLst>
              </a:tr>
              <a:tr h="20673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Prima de Ajuste (XL)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132,762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526,475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187354"/>
                  </a:ext>
                </a:extLst>
              </a:tr>
              <a:tr h="20673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Siniestros Recuperados </a:t>
                      </a:r>
                    </a:p>
                  </a:txBody>
                  <a:tcPr marL="119982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-557,841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-854,670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595379"/>
                  </a:ext>
                </a:extLst>
              </a:tr>
              <a:tr h="188866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2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397844"/>
                  </a:ext>
                </a:extLst>
              </a:tr>
              <a:tr h="20673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Costo Neto de Reaseguro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185,946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282,830</a:t>
                      </a:r>
                    </a:p>
                  </a:txBody>
                  <a:tcPr marL="8000" marR="119982" marT="80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759253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83F7CB9-11FD-9C8B-DD2B-C5C116C8F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676234"/>
              </p:ext>
            </p:extLst>
          </p:nvPr>
        </p:nvGraphicFramePr>
        <p:xfrm>
          <a:off x="7066383" y="36805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66AB100-9F18-3EDC-D4A2-3E43BB6BC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0" y="127000"/>
            <a:ext cx="2857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  <p:custDataLst>
              <p:custData r:id="rId1"/>
            </p:custDataLst>
          </p:nvPr>
        </p:nvSpPr>
        <p:spPr/>
        <p:txBody>
          <a:bodyPr anchor="ctr"/>
          <a:lstStyle/>
          <a:p>
            <a:pPr algn="ctr"/>
            <a:r>
              <a:rPr lang="es-MX" sz="3200" b="1" dirty="0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96483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Soluciones Estructuradas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6040D-6F20-4F4B-8995-856BEECD84BE}" type="slidenum">
              <a:rPr lang="en-GB" smtClean="0"/>
              <a:pPr/>
              <a:t>2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B383E9-C117-A7FF-DFE3-15D5599356B9}"/>
              </a:ext>
            </a:extLst>
          </p:cNvPr>
          <p:cNvCxnSpPr/>
          <p:nvPr/>
        </p:nvCxnSpPr>
        <p:spPr>
          <a:xfrm>
            <a:off x="4362379" y="1462926"/>
            <a:ext cx="0" cy="43200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569A20-11B2-38EE-A237-153AC06BE919}"/>
              </a:ext>
            </a:extLst>
          </p:cNvPr>
          <p:cNvCxnSpPr/>
          <p:nvPr/>
        </p:nvCxnSpPr>
        <p:spPr>
          <a:xfrm>
            <a:off x="7247934" y="1472974"/>
            <a:ext cx="0" cy="43200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DFED7A-B793-8908-CCC1-0C071B742E8F}"/>
              </a:ext>
            </a:extLst>
          </p:cNvPr>
          <p:cNvSpPr txBox="1"/>
          <p:nvPr/>
        </p:nvSpPr>
        <p:spPr>
          <a:xfrm>
            <a:off x="1921798" y="4249888"/>
            <a:ext cx="2012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/>
                </a:solidFill>
              </a:rPr>
              <a:t>Actual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40D8A9-BB71-AFDA-7780-248F1E25E54F}"/>
              </a:ext>
            </a:extLst>
          </p:cNvPr>
          <p:cNvSpPr txBox="1"/>
          <p:nvPr/>
        </p:nvSpPr>
        <p:spPr>
          <a:xfrm>
            <a:off x="7687948" y="4254091"/>
            <a:ext cx="2012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3"/>
                </a:solidFill>
              </a:rPr>
              <a:t>XL Autos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A12BE7-E6D8-FFFC-CE85-6064F3B0A8F3}"/>
              </a:ext>
            </a:extLst>
          </p:cNvPr>
          <p:cNvSpPr/>
          <p:nvPr/>
        </p:nvSpPr>
        <p:spPr>
          <a:xfrm>
            <a:off x="1810101" y="2878248"/>
            <a:ext cx="2271820" cy="966137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Exceso de Pérdida Tradicional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7D24A1-F202-C8D7-801F-038E9E288EAF}"/>
              </a:ext>
            </a:extLst>
          </p:cNvPr>
          <p:cNvSpPr/>
          <p:nvPr/>
        </p:nvSpPr>
        <p:spPr>
          <a:xfrm>
            <a:off x="4669409" y="2881746"/>
            <a:ext cx="2271820" cy="9654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Exceso de Pérdida Tasa Variable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0E5C21-1051-EFCD-00D8-79E23381FC82}"/>
              </a:ext>
            </a:extLst>
          </p:cNvPr>
          <p:cNvSpPr/>
          <p:nvPr/>
        </p:nvSpPr>
        <p:spPr>
          <a:xfrm>
            <a:off x="7560666" y="2881746"/>
            <a:ext cx="2271820" cy="9654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Grupo LARG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DCD1DA-2C36-19BE-F61C-D7C1E3C1AA9F}"/>
              </a:ext>
            </a:extLst>
          </p:cNvPr>
          <p:cNvSpPr txBox="1"/>
          <p:nvPr/>
        </p:nvSpPr>
        <p:spPr>
          <a:xfrm>
            <a:off x="5648790" y="2925952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s-MX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A402A-3425-8764-3E6D-FF6FC53B0233}"/>
              </a:ext>
            </a:extLst>
          </p:cNvPr>
          <p:cNvSpPr txBox="1"/>
          <p:nvPr/>
        </p:nvSpPr>
        <p:spPr>
          <a:xfrm>
            <a:off x="1783692" y="1905701"/>
            <a:ext cx="22718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32" name="Freeform 5" descr="Car.">
            <a:extLst>
              <a:ext uri="{FF2B5EF4-FFF2-40B4-BE49-F238E27FC236}">
                <a16:creationId xmlns:a16="http://schemas.microsoft.com/office/drawing/2014/main" id="{271FC132-E19F-B969-FED1-7E070EA5B1E0}"/>
              </a:ext>
            </a:extLst>
          </p:cNvPr>
          <p:cNvSpPr>
            <a:spLocks noEditPoints="1"/>
          </p:cNvSpPr>
          <p:nvPr>
            <p:custDataLst>
              <p:custData r:id="rId1"/>
            </p:custDataLst>
          </p:nvPr>
        </p:nvSpPr>
        <p:spPr bwMode="auto">
          <a:xfrm>
            <a:off x="8084714" y="1799236"/>
            <a:ext cx="1218868" cy="869464"/>
          </a:xfrm>
          <a:custGeom>
            <a:avLst/>
            <a:gdLst>
              <a:gd name="T0" fmla="*/ 248 w 256"/>
              <a:gd name="T1" fmla="*/ 56 h 160"/>
              <a:gd name="T2" fmla="*/ 197 w 256"/>
              <a:gd name="T3" fmla="*/ 56 h 160"/>
              <a:gd name="T4" fmla="*/ 167 w 256"/>
              <a:gd name="T5" fmla="*/ 4 h 160"/>
              <a:gd name="T6" fmla="*/ 160 w 256"/>
              <a:gd name="T7" fmla="*/ 0 h 160"/>
              <a:gd name="T8" fmla="*/ 48 w 256"/>
              <a:gd name="T9" fmla="*/ 0 h 160"/>
              <a:gd name="T10" fmla="*/ 42 w 256"/>
              <a:gd name="T11" fmla="*/ 3 h 160"/>
              <a:gd name="T12" fmla="*/ 2 w 256"/>
              <a:gd name="T13" fmla="*/ 59 h 160"/>
              <a:gd name="T14" fmla="*/ 1 w 256"/>
              <a:gd name="T15" fmla="*/ 60 h 160"/>
              <a:gd name="T16" fmla="*/ 1 w 256"/>
              <a:gd name="T17" fmla="*/ 61 h 160"/>
              <a:gd name="T18" fmla="*/ 0 w 256"/>
              <a:gd name="T19" fmla="*/ 64 h 160"/>
              <a:gd name="T20" fmla="*/ 0 w 256"/>
              <a:gd name="T21" fmla="*/ 128 h 160"/>
              <a:gd name="T22" fmla="*/ 8 w 256"/>
              <a:gd name="T23" fmla="*/ 136 h 160"/>
              <a:gd name="T24" fmla="*/ 25 w 256"/>
              <a:gd name="T25" fmla="*/ 136 h 160"/>
              <a:gd name="T26" fmla="*/ 56 w 256"/>
              <a:gd name="T27" fmla="*/ 160 h 160"/>
              <a:gd name="T28" fmla="*/ 87 w 256"/>
              <a:gd name="T29" fmla="*/ 136 h 160"/>
              <a:gd name="T30" fmla="*/ 169 w 256"/>
              <a:gd name="T31" fmla="*/ 136 h 160"/>
              <a:gd name="T32" fmla="*/ 200 w 256"/>
              <a:gd name="T33" fmla="*/ 160 h 160"/>
              <a:gd name="T34" fmla="*/ 231 w 256"/>
              <a:gd name="T35" fmla="*/ 136 h 160"/>
              <a:gd name="T36" fmla="*/ 248 w 256"/>
              <a:gd name="T37" fmla="*/ 136 h 160"/>
              <a:gd name="T38" fmla="*/ 256 w 256"/>
              <a:gd name="T39" fmla="*/ 128 h 160"/>
              <a:gd name="T40" fmla="*/ 256 w 256"/>
              <a:gd name="T41" fmla="*/ 64 h 160"/>
              <a:gd name="T42" fmla="*/ 248 w 256"/>
              <a:gd name="T43" fmla="*/ 56 h 160"/>
              <a:gd name="T44" fmla="*/ 178 w 256"/>
              <a:gd name="T45" fmla="*/ 56 h 160"/>
              <a:gd name="T46" fmla="*/ 112 w 256"/>
              <a:gd name="T47" fmla="*/ 56 h 160"/>
              <a:gd name="T48" fmla="*/ 112 w 256"/>
              <a:gd name="T49" fmla="*/ 16 h 160"/>
              <a:gd name="T50" fmla="*/ 156 w 256"/>
              <a:gd name="T51" fmla="*/ 16 h 160"/>
              <a:gd name="T52" fmla="*/ 178 w 256"/>
              <a:gd name="T53" fmla="*/ 56 h 160"/>
              <a:gd name="T54" fmla="*/ 52 w 256"/>
              <a:gd name="T55" fmla="*/ 16 h 160"/>
              <a:gd name="T56" fmla="*/ 96 w 256"/>
              <a:gd name="T57" fmla="*/ 16 h 160"/>
              <a:gd name="T58" fmla="*/ 96 w 256"/>
              <a:gd name="T59" fmla="*/ 56 h 160"/>
              <a:gd name="T60" fmla="*/ 24 w 256"/>
              <a:gd name="T61" fmla="*/ 56 h 160"/>
              <a:gd name="T62" fmla="*/ 52 w 256"/>
              <a:gd name="T63" fmla="*/ 16 h 160"/>
              <a:gd name="T64" fmla="*/ 56 w 256"/>
              <a:gd name="T65" fmla="*/ 144 h 160"/>
              <a:gd name="T66" fmla="*/ 40 w 256"/>
              <a:gd name="T67" fmla="*/ 128 h 160"/>
              <a:gd name="T68" fmla="*/ 56 w 256"/>
              <a:gd name="T69" fmla="*/ 112 h 160"/>
              <a:gd name="T70" fmla="*/ 72 w 256"/>
              <a:gd name="T71" fmla="*/ 128 h 160"/>
              <a:gd name="T72" fmla="*/ 56 w 256"/>
              <a:gd name="T73" fmla="*/ 144 h 160"/>
              <a:gd name="T74" fmla="*/ 200 w 256"/>
              <a:gd name="T75" fmla="*/ 144 h 160"/>
              <a:gd name="T76" fmla="*/ 184 w 256"/>
              <a:gd name="T77" fmla="*/ 128 h 160"/>
              <a:gd name="T78" fmla="*/ 200 w 256"/>
              <a:gd name="T79" fmla="*/ 112 h 160"/>
              <a:gd name="T80" fmla="*/ 216 w 256"/>
              <a:gd name="T81" fmla="*/ 128 h 160"/>
              <a:gd name="T82" fmla="*/ 200 w 256"/>
              <a:gd name="T83" fmla="*/ 144 h 160"/>
              <a:gd name="T84" fmla="*/ 240 w 256"/>
              <a:gd name="T85" fmla="*/ 120 h 160"/>
              <a:gd name="T86" fmla="*/ 231 w 256"/>
              <a:gd name="T87" fmla="*/ 120 h 160"/>
              <a:gd name="T88" fmla="*/ 200 w 256"/>
              <a:gd name="T89" fmla="*/ 96 h 160"/>
              <a:gd name="T90" fmla="*/ 169 w 256"/>
              <a:gd name="T91" fmla="*/ 120 h 160"/>
              <a:gd name="T92" fmla="*/ 87 w 256"/>
              <a:gd name="T93" fmla="*/ 120 h 160"/>
              <a:gd name="T94" fmla="*/ 56 w 256"/>
              <a:gd name="T95" fmla="*/ 96 h 160"/>
              <a:gd name="T96" fmla="*/ 25 w 256"/>
              <a:gd name="T97" fmla="*/ 120 h 160"/>
              <a:gd name="T98" fmla="*/ 16 w 256"/>
              <a:gd name="T99" fmla="*/ 120 h 160"/>
              <a:gd name="T100" fmla="*/ 16 w 256"/>
              <a:gd name="T101" fmla="*/ 72 h 160"/>
              <a:gd name="T102" fmla="*/ 192 w 256"/>
              <a:gd name="T103" fmla="*/ 72 h 160"/>
              <a:gd name="T104" fmla="*/ 240 w 256"/>
              <a:gd name="T105" fmla="*/ 72 h 160"/>
              <a:gd name="T106" fmla="*/ 240 w 256"/>
              <a:gd name="T107" fmla="*/ 12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6" h="160">
                <a:moveTo>
                  <a:pt x="248" y="56"/>
                </a:moveTo>
                <a:cubicBezTo>
                  <a:pt x="197" y="56"/>
                  <a:pt x="197" y="56"/>
                  <a:pt x="197" y="56"/>
                </a:cubicBezTo>
                <a:cubicBezTo>
                  <a:pt x="167" y="4"/>
                  <a:pt x="167" y="4"/>
                  <a:pt x="167" y="4"/>
                </a:cubicBezTo>
                <a:cubicBezTo>
                  <a:pt x="166" y="2"/>
                  <a:pt x="163" y="0"/>
                  <a:pt x="16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6" y="0"/>
                  <a:pt x="43" y="1"/>
                  <a:pt x="42" y="3"/>
                </a:cubicBezTo>
                <a:cubicBezTo>
                  <a:pt x="2" y="59"/>
                  <a:pt x="2" y="59"/>
                  <a:pt x="2" y="59"/>
                </a:cubicBezTo>
                <a:cubicBezTo>
                  <a:pt x="2" y="60"/>
                  <a:pt x="1" y="60"/>
                  <a:pt x="1" y="60"/>
                </a:cubicBezTo>
                <a:cubicBezTo>
                  <a:pt x="1" y="61"/>
                  <a:pt x="1" y="61"/>
                  <a:pt x="1" y="61"/>
                </a:cubicBezTo>
                <a:cubicBezTo>
                  <a:pt x="0" y="62"/>
                  <a:pt x="0" y="63"/>
                  <a:pt x="0" y="64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2"/>
                  <a:pt x="4" y="136"/>
                  <a:pt x="8" y="136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29" y="150"/>
                  <a:pt x="41" y="160"/>
                  <a:pt x="56" y="160"/>
                </a:cubicBezTo>
                <a:cubicBezTo>
                  <a:pt x="71" y="160"/>
                  <a:pt x="84" y="150"/>
                  <a:pt x="87" y="136"/>
                </a:cubicBezTo>
                <a:cubicBezTo>
                  <a:pt x="169" y="136"/>
                  <a:pt x="169" y="136"/>
                  <a:pt x="169" y="136"/>
                </a:cubicBezTo>
                <a:cubicBezTo>
                  <a:pt x="173" y="150"/>
                  <a:pt x="185" y="160"/>
                  <a:pt x="200" y="160"/>
                </a:cubicBezTo>
                <a:cubicBezTo>
                  <a:pt x="215" y="160"/>
                  <a:pt x="228" y="150"/>
                  <a:pt x="231" y="136"/>
                </a:cubicBezTo>
                <a:cubicBezTo>
                  <a:pt x="248" y="136"/>
                  <a:pt x="248" y="136"/>
                  <a:pt x="248" y="136"/>
                </a:cubicBezTo>
                <a:cubicBezTo>
                  <a:pt x="253" y="136"/>
                  <a:pt x="256" y="132"/>
                  <a:pt x="256" y="128"/>
                </a:cubicBezTo>
                <a:cubicBezTo>
                  <a:pt x="256" y="64"/>
                  <a:pt x="256" y="64"/>
                  <a:pt x="256" y="64"/>
                </a:cubicBezTo>
                <a:cubicBezTo>
                  <a:pt x="256" y="60"/>
                  <a:pt x="253" y="56"/>
                  <a:pt x="248" y="56"/>
                </a:cubicBezTo>
                <a:close/>
                <a:moveTo>
                  <a:pt x="178" y="56"/>
                </a:moveTo>
                <a:cubicBezTo>
                  <a:pt x="112" y="56"/>
                  <a:pt x="112" y="56"/>
                  <a:pt x="112" y="56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56" y="16"/>
                  <a:pt x="156" y="16"/>
                  <a:pt x="156" y="16"/>
                </a:cubicBezTo>
                <a:lnTo>
                  <a:pt x="178" y="56"/>
                </a:lnTo>
                <a:close/>
                <a:moveTo>
                  <a:pt x="52" y="16"/>
                </a:moveTo>
                <a:cubicBezTo>
                  <a:pt x="96" y="16"/>
                  <a:pt x="96" y="16"/>
                  <a:pt x="96" y="16"/>
                </a:cubicBezTo>
                <a:cubicBezTo>
                  <a:pt x="96" y="56"/>
                  <a:pt x="96" y="56"/>
                  <a:pt x="96" y="56"/>
                </a:cubicBezTo>
                <a:cubicBezTo>
                  <a:pt x="24" y="56"/>
                  <a:pt x="24" y="56"/>
                  <a:pt x="24" y="56"/>
                </a:cubicBezTo>
                <a:lnTo>
                  <a:pt x="52" y="16"/>
                </a:lnTo>
                <a:close/>
                <a:moveTo>
                  <a:pt x="56" y="144"/>
                </a:moveTo>
                <a:cubicBezTo>
                  <a:pt x="47" y="144"/>
                  <a:pt x="40" y="137"/>
                  <a:pt x="40" y="128"/>
                </a:cubicBezTo>
                <a:cubicBezTo>
                  <a:pt x="40" y="119"/>
                  <a:pt x="47" y="112"/>
                  <a:pt x="56" y="112"/>
                </a:cubicBezTo>
                <a:cubicBezTo>
                  <a:pt x="65" y="112"/>
                  <a:pt x="72" y="119"/>
                  <a:pt x="72" y="128"/>
                </a:cubicBezTo>
                <a:cubicBezTo>
                  <a:pt x="72" y="137"/>
                  <a:pt x="65" y="144"/>
                  <a:pt x="56" y="144"/>
                </a:cubicBezTo>
                <a:close/>
                <a:moveTo>
                  <a:pt x="200" y="144"/>
                </a:moveTo>
                <a:cubicBezTo>
                  <a:pt x="191" y="144"/>
                  <a:pt x="184" y="137"/>
                  <a:pt x="184" y="128"/>
                </a:cubicBezTo>
                <a:cubicBezTo>
                  <a:pt x="184" y="119"/>
                  <a:pt x="191" y="112"/>
                  <a:pt x="200" y="112"/>
                </a:cubicBezTo>
                <a:cubicBezTo>
                  <a:pt x="209" y="112"/>
                  <a:pt x="216" y="119"/>
                  <a:pt x="216" y="128"/>
                </a:cubicBezTo>
                <a:cubicBezTo>
                  <a:pt x="216" y="137"/>
                  <a:pt x="209" y="144"/>
                  <a:pt x="200" y="144"/>
                </a:cubicBezTo>
                <a:close/>
                <a:moveTo>
                  <a:pt x="240" y="120"/>
                </a:moveTo>
                <a:cubicBezTo>
                  <a:pt x="231" y="120"/>
                  <a:pt x="231" y="120"/>
                  <a:pt x="231" y="120"/>
                </a:cubicBezTo>
                <a:cubicBezTo>
                  <a:pt x="228" y="106"/>
                  <a:pt x="215" y="96"/>
                  <a:pt x="200" y="96"/>
                </a:cubicBezTo>
                <a:cubicBezTo>
                  <a:pt x="185" y="96"/>
                  <a:pt x="173" y="106"/>
                  <a:pt x="169" y="120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84" y="106"/>
                  <a:pt x="71" y="96"/>
                  <a:pt x="56" y="96"/>
                </a:cubicBezTo>
                <a:cubicBezTo>
                  <a:pt x="41" y="96"/>
                  <a:pt x="29" y="106"/>
                  <a:pt x="25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6" y="72"/>
                  <a:pt x="16" y="72"/>
                  <a:pt x="16" y="72"/>
                </a:cubicBezTo>
                <a:cubicBezTo>
                  <a:pt x="192" y="72"/>
                  <a:pt x="192" y="72"/>
                  <a:pt x="192" y="72"/>
                </a:cubicBezTo>
                <a:cubicBezTo>
                  <a:pt x="240" y="72"/>
                  <a:pt x="240" y="72"/>
                  <a:pt x="240" y="72"/>
                </a:cubicBezTo>
                <a:lnTo>
                  <a:pt x="240" y="120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24" name="Group 4" descr="Scale.">
            <a:extLst>
              <a:ext uri="{FF2B5EF4-FFF2-40B4-BE49-F238E27FC236}">
                <a16:creationId xmlns:a16="http://schemas.microsoft.com/office/drawing/2014/main" id="{723957AF-E5B4-2F7D-C02F-6FA79964C174}"/>
              </a:ext>
            </a:extLst>
          </p:cNvPr>
          <p:cNvGrpSpPr>
            <a:grpSpLocks noChangeAspect="1"/>
          </p:cNvGrpSpPr>
          <p:nvPr>
            <p:custDataLst>
              <p:custData r:id="rId2"/>
            </p:custDataLst>
          </p:nvPr>
        </p:nvGrpSpPr>
        <p:grpSpPr bwMode="auto">
          <a:xfrm>
            <a:off x="2390324" y="1696700"/>
            <a:ext cx="1111374" cy="972000"/>
            <a:chOff x="3408" y="1726"/>
            <a:chExt cx="614" cy="537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48A09C53-4D59-DC87-36FB-3FCD1CDE4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8" y="1726"/>
              <a:ext cx="614" cy="480"/>
            </a:xfrm>
            <a:custGeom>
              <a:avLst/>
              <a:gdLst>
                <a:gd name="T0" fmla="*/ 256 w 256"/>
                <a:gd name="T1" fmla="*/ 101 h 200"/>
                <a:gd name="T2" fmla="*/ 255 w 256"/>
                <a:gd name="T3" fmla="*/ 100 h 200"/>
                <a:gd name="T4" fmla="*/ 255 w 256"/>
                <a:gd name="T5" fmla="*/ 100 h 200"/>
                <a:gd name="T6" fmla="*/ 207 w 256"/>
                <a:gd name="T7" fmla="*/ 28 h 200"/>
                <a:gd name="T8" fmla="*/ 205 w 256"/>
                <a:gd name="T9" fmla="*/ 25 h 200"/>
                <a:gd name="T10" fmla="*/ 205 w 256"/>
                <a:gd name="T11" fmla="*/ 25 h 200"/>
                <a:gd name="T12" fmla="*/ 205 w 256"/>
                <a:gd name="T13" fmla="*/ 25 h 200"/>
                <a:gd name="T14" fmla="*/ 205 w 256"/>
                <a:gd name="T15" fmla="*/ 25 h 200"/>
                <a:gd name="T16" fmla="*/ 200 w 256"/>
                <a:gd name="T17" fmla="*/ 24 h 200"/>
                <a:gd name="T18" fmla="*/ 136 w 256"/>
                <a:gd name="T19" fmla="*/ 24 h 200"/>
                <a:gd name="T20" fmla="*/ 136 w 256"/>
                <a:gd name="T21" fmla="*/ 8 h 200"/>
                <a:gd name="T22" fmla="*/ 128 w 256"/>
                <a:gd name="T23" fmla="*/ 0 h 200"/>
                <a:gd name="T24" fmla="*/ 120 w 256"/>
                <a:gd name="T25" fmla="*/ 8 h 200"/>
                <a:gd name="T26" fmla="*/ 120 w 256"/>
                <a:gd name="T27" fmla="*/ 24 h 200"/>
                <a:gd name="T28" fmla="*/ 56 w 256"/>
                <a:gd name="T29" fmla="*/ 24 h 200"/>
                <a:gd name="T30" fmla="*/ 52 w 256"/>
                <a:gd name="T31" fmla="*/ 25 h 200"/>
                <a:gd name="T32" fmla="*/ 52 w 256"/>
                <a:gd name="T33" fmla="*/ 25 h 200"/>
                <a:gd name="T34" fmla="*/ 52 w 256"/>
                <a:gd name="T35" fmla="*/ 25 h 200"/>
                <a:gd name="T36" fmla="*/ 52 w 256"/>
                <a:gd name="T37" fmla="*/ 25 h 200"/>
                <a:gd name="T38" fmla="*/ 52 w 256"/>
                <a:gd name="T39" fmla="*/ 25 h 200"/>
                <a:gd name="T40" fmla="*/ 49 w 256"/>
                <a:gd name="T41" fmla="*/ 28 h 200"/>
                <a:gd name="T42" fmla="*/ 2 w 256"/>
                <a:gd name="T43" fmla="*/ 100 h 200"/>
                <a:gd name="T44" fmla="*/ 1 w 256"/>
                <a:gd name="T45" fmla="*/ 100 h 200"/>
                <a:gd name="T46" fmla="*/ 1 w 256"/>
                <a:gd name="T47" fmla="*/ 101 h 200"/>
                <a:gd name="T48" fmla="*/ 0 w 256"/>
                <a:gd name="T49" fmla="*/ 104 h 200"/>
                <a:gd name="T50" fmla="*/ 56 w 256"/>
                <a:gd name="T51" fmla="*/ 152 h 200"/>
                <a:gd name="T52" fmla="*/ 112 w 256"/>
                <a:gd name="T53" fmla="*/ 104 h 200"/>
                <a:gd name="T54" fmla="*/ 112 w 256"/>
                <a:gd name="T55" fmla="*/ 101 h 200"/>
                <a:gd name="T56" fmla="*/ 111 w 256"/>
                <a:gd name="T57" fmla="*/ 100 h 200"/>
                <a:gd name="T58" fmla="*/ 111 w 256"/>
                <a:gd name="T59" fmla="*/ 100 h 200"/>
                <a:gd name="T60" fmla="*/ 71 w 256"/>
                <a:gd name="T61" fmla="*/ 40 h 200"/>
                <a:gd name="T62" fmla="*/ 120 w 256"/>
                <a:gd name="T63" fmla="*/ 40 h 200"/>
                <a:gd name="T64" fmla="*/ 120 w 256"/>
                <a:gd name="T65" fmla="*/ 192 h 200"/>
                <a:gd name="T66" fmla="*/ 128 w 256"/>
                <a:gd name="T67" fmla="*/ 200 h 200"/>
                <a:gd name="T68" fmla="*/ 136 w 256"/>
                <a:gd name="T69" fmla="*/ 192 h 200"/>
                <a:gd name="T70" fmla="*/ 136 w 256"/>
                <a:gd name="T71" fmla="*/ 40 h 200"/>
                <a:gd name="T72" fmla="*/ 185 w 256"/>
                <a:gd name="T73" fmla="*/ 40 h 200"/>
                <a:gd name="T74" fmla="*/ 146 w 256"/>
                <a:gd name="T75" fmla="*/ 100 h 200"/>
                <a:gd name="T76" fmla="*/ 145 w 256"/>
                <a:gd name="T77" fmla="*/ 100 h 200"/>
                <a:gd name="T78" fmla="*/ 145 w 256"/>
                <a:gd name="T79" fmla="*/ 101 h 200"/>
                <a:gd name="T80" fmla="*/ 144 w 256"/>
                <a:gd name="T81" fmla="*/ 104 h 200"/>
                <a:gd name="T82" fmla="*/ 200 w 256"/>
                <a:gd name="T83" fmla="*/ 152 h 200"/>
                <a:gd name="T84" fmla="*/ 256 w 256"/>
                <a:gd name="T85" fmla="*/ 104 h 200"/>
                <a:gd name="T86" fmla="*/ 256 w 256"/>
                <a:gd name="T87" fmla="*/ 101 h 200"/>
                <a:gd name="T88" fmla="*/ 56 w 256"/>
                <a:gd name="T89" fmla="*/ 136 h 200"/>
                <a:gd name="T90" fmla="*/ 18 w 256"/>
                <a:gd name="T91" fmla="*/ 112 h 200"/>
                <a:gd name="T92" fmla="*/ 95 w 256"/>
                <a:gd name="T93" fmla="*/ 112 h 200"/>
                <a:gd name="T94" fmla="*/ 56 w 256"/>
                <a:gd name="T95" fmla="*/ 136 h 200"/>
                <a:gd name="T96" fmla="*/ 89 w 256"/>
                <a:gd name="T97" fmla="*/ 96 h 200"/>
                <a:gd name="T98" fmla="*/ 23 w 256"/>
                <a:gd name="T99" fmla="*/ 96 h 200"/>
                <a:gd name="T100" fmla="*/ 56 w 256"/>
                <a:gd name="T101" fmla="*/ 46 h 200"/>
                <a:gd name="T102" fmla="*/ 89 w 256"/>
                <a:gd name="T103" fmla="*/ 96 h 200"/>
                <a:gd name="T104" fmla="*/ 200 w 256"/>
                <a:gd name="T105" fmla="*/ 46 h 200"/>
                <a:gd name="T106" fmla="*/ 233 w 256"/>
                <a:gd name="T107" fmla="*/ 96 h 200"/>
                <a:gd name="T108" fmla="*/ 167 w 256"/>
                <a:gd name="T109" fmla="*/ 96 h 200"/>
                <a:gd name="T110" fmla="*/ 200 w 256"/>
                <a:gd name="T111" fmla="*/ 46 h 200"/>
                <a:gd name="T112" fmla="*/ 200 w 256"/>
                <a:gd name="T113" fmla="*/ 136 h 200"/>
                <a:gd name="T114" fmla="*/ 162 w 256"/>
                <a:gd name="T115" fmla="*/ 112 h 200"/>
                <a:gd name="T116" fmla="*/ 239 w 256"/>
                <a:gd name="T117" fmla="*/ 112 h 200"/>
                <a:gd name="T118" fmla="*/ 200 w 256"/>
                <a:gd name="T119" fmla="*/ 13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6" h="200">
                  <a:moveTo>
                    <a:pt x="256" y="101"/>
                  </a:moveTo>
                  <a:cubicBezTo>
                    <a:pt x="256" y="101"/>
                    <a:pt x="255" y="101"/>
                    <a:pt x="255" y="100"/>
                  </a:cubicBezTo>
                  <a:cubicBezTo>
                    <a:pt x="255" y="100"/>
                    <a:pt x="255" y="100"/>
                    <a:pt x="255" y="100"/>
                  </a:cubicBezTo>
                  <a:cubicBezTo>
                    <a:pt x="207" y="28"/>
                    <a:pt x="207" y="28"/>
                    <a:pt x="207" y="28"/>
                  </a:cubicBezTo>
                  <a:cubicBezTo>
                    <a:pt x="206" y="27"/>
                    <a:pt x="206" y="26"/>
                    <a:pt x="205" y="25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3" y="24"/>
                    <a:pt x="202" y="24"/>
                    <a:pt x="200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4"/>
                    <a:pt x="133" y="0"/>
                    <a:pt x="128" y="0"/>
                  </a:cubicBezTo>
                  <a:cubicBezTo>
                    <a:pt x="124" y="0"/>
                    <a:pt x="120" y="4"/>
                    <a:pt x="120" y="8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3" y="24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1" y="26"/>
                    <a:pt x="50" y="27"/>
                    <a:pt x="49" y="28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0" y="102"/>
                    <a:pt x="0" y="103"/>
                    <a:pt x="0" y="104"/>
                  </a:cubicBezTo>
                  <a:cubicBezTo>
                    <a:pt x="0" y="123"/>
                    <a:pt x="18" y="152"/>
                    <a:pt x="56" y="152"/>
                  </a:cubicBezTo>
                  <a:cubicBezTo>
                    <a:pt x="94" y="152"/>
                    <a:pt x="112" y="123"/>
                    <a:pt x="112" y="104"/>
                  </a:cubicBezTo>
                  <a:cubicBezTo>
                    <a:pt x="112" y="103"/>
                    <a:pt x="112" y="102"/>
                    <a:pt x="112" y="101"/>
                  </a:cubicBezTo>
                  <a:cubicBezTo>
                    <a:pt x="112" y="101"/>
                    <a:pt x="111" y="101"/>
                    <a:pt x="111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192"/>
                    <a:pt x="120" y="192"/>
                    <a:pt x="120" y="192"/>
                  </a:cubicBezTo>
                  <a:cubicBezTo>
                    <a:pt x="120" y="196"/>
                    <a:pt x="124" y="200"/>
                    <a:pt x="128" y="200"/>
                  </a:cubicBezTo>
                  <a:cubicBezTo>
                    <a:pt x="133" y="200"/>
                    <a:pt x="136" y="196"/>
                    <a:pt x="136" y="192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4" y="102"/>
                    <a:pt x="144" y="103"/>
                    <a:pt x="144" y="104"/>
                  </a:cubicBezTo>
                  <a:cubicBezTo>
                    <a:pt x="144" y="123"/>
                    <a:pt x="162" y="152"/>
                    <a:pt x="200" y="152"/>
                  </a:cubicBezTo>
                  <a:cubicBezTo>
                    <a:pt x="238" y="152"/>
                    <a:pt x="256" y="123"/>
                    <a:pt x="256" y="104"/>
                  </a:cubicBezTo>
                  <a:cubicBezTo>
                    <a:pt x="256" y="103"/>
                    <a:pt x="256" y="102"/>
                    <a:pt x="256" y="101"/>
                  </a:cubicBezTo>
                  <a:close/>
                  <a:moveTo>
                    <a:pt x="56" y="136"/>
                  </a:moveTo>
                  <a:cubicBezTo>
                    <a:pt x="34" y="136"/>
                    <a:pt x="22" y="124"/>
                    <a:pt x="18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1" y="124"/>
                    <a:pt x="78" y="136"/>
                    <a:pt x="56" y="136"/>
                  </a:cubicBezTo>
                  <a:close/>
                  <a:moveTo>
                    <a:pt x="89" y="96"/>
                  </a:moveTo>
                  <a:cubicBezTo>
                    <a:pt x="23" y="96"/>
                    <a:pt x="23" y="96"/>
                    <a:pt x="23" y="96"/>
                  </a:cubicBezTo>
                  <a:cubicBezTo>
                    <a:pt x="56" y="46"/>
                    <a:pt x="56" y="46"/>
                    <a:pt x="56" y="46"/>
                  </a:cubicBezTo>
                  <a:lnTo>
                    <a:pt x="89" y="96"/>
                  </a:lnTo>
                  <a:close/>
                  <a:moveTo>
                    <a:pt x="200" y="46"/>
                  </a:moveTo>
                  <a:cubicBezTo>
                    <a:pt x="233" y="96"/>
                    <a:pt x="233" y="96"/>
                    <a:pt x="233" y="96"/>
                  </a:cubicBezTo>
                  <a:cubicBezTo>
                    <a:pt x="167" y="96"/>
                    <a:pt x="167" y="96"/>
                    <a:pt x="167" y="96"/>
                  </a:cubicBezTo>
                  <a:lnTo>
                    <a:pt x="200" y="46"/>
                  </a:lnTo>
                  <a:close/>
                  <a:moveTo>
                    <a:pt x="200" y="136"/>
                  </a:moveTo>
                  <a:cubicBezTo>
                    <a:pt x="178" y="136"/>
                    <a:pt x="166" y="124"/>
                    <a:pt x="162" y="112"/>
                  </a:cubicBezTo>
                  <a:cubicBezTo>
                    <a:pt x="239" y="112"/>
                    <a:pt x="239" y="112"/>
                    <a:pt x="239" y="112"/>
                  </a:cubicBezTo>
                  <a:cubicBezTo>
                    <a:pt x="235" y="124"/>
                    <a:pt x="222" y="136"/>
                    <a:pt x="200" y="136"/>
                  </a:cubicBezTo>
                  <a:close/>
                </a:path>
              </a:pathLst>
            </a:custGeom>
            <a:solidFill>
              <a:srgbClr val="002C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31A87F0D-0773-CE7A-D4CB-AA6E7B05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2225"/>
              <a:ext cx="346" cy="38"/>
            </a:xfrm>
            <a:custGeom>
              <a:avLst/>
              <a:gdLst>
                <a:gd name="T0" fmla="*/ 136 w 144"/>
                <a:gd name="T1" fmla="*/ 0 h 16"/>
                <a:gd name="T2" fmla="*/ 8 w 144"/>
                <a:gd name="T3" fmla="*/ 0 h 16"/>
                <a:gd name="T4" fmla="*/ 0 w 144"/>
                <a:gd name="T5" fmla="*/ 8 h 16"/>
                <a:gd name="T6" fmla="*/ 8 w 144"/>
                <a:gd name="T7" fmla="*/ 16 h 16"/>
                <a:gd name="T8" fmla="*/ 136 w 144"/>
                <a:gd name="T9" fmla="*/ 16 h 16"/>
                <a:gd name="T10" fmla="*/ 144 w 144"/>
                <a:gd name="T11" fmla="*/ 8 h 16"/>
                <a:gd name="T12" fmla="*/ 136 w 14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6">
                  <a:moveTo>
                    <a:pt x="13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41" y="16"/>
                    <a:pt x="144" y="12"/>
                    <a:pt x="144" y="8"/>
                  </a:cubicBezTo>
                  <a:cubicBezTo>
                    <a:pt x="144" y="4"/>
                    <a:pt x="141" y="0"/>
                    <a:pt x="136" y="0"/>
                  </a:cubicBezTo>
                  <a:close/>
                </a:path>
              </a:pathLst>
            </a:custGeom>
            <a:solidFill>
              <a:srgbClr val="002C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FF46A99-E20F-321C-FD15-09E944E0D94A}"/>
              </a:ext>
            </a:extLst>
          </p:cNvPr>
          <p:cNvGrpSpPr/>
          <p:nvPr/>
        </p:nvGrpSpPr>
        <p:grpSpPr>
          <a:xfrm>
            <a:off x="5248957" y="1696700"/>
            <a:ext cx="1112400" cy="972000"/>
            <a:chOff x="796691" y="2400207"/>
            <a:chExt cx="1635014" cy="1539109"/>
          </a:xfrm>
        </p:grpSpPr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7637CA7-4107-71D4-FCB0-497346FB8E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707" y="3104047"/>
              <a:ext cx="1619998" cy="835269"/>
            </a:xfrm>
            <a:custGeom>
              <a:avLst/>
              <a:gdLst>
                <a:gd name="T0" fmla="*/ 253 w 254"/>
                <a:gd name="T1" fmla="*/ 7 h 131"/>
                <a:gd name="T2" fmla="*/ 243 w 254"/>
                <a:gd name="T3" fmla="*/ 1 h 131"/>
                <a:gd name="T4" fmla="*/ 7 w 254"/>
                <a:gd name="T5" fmla="*/ 61 h 131"/>
                <a:gd name="T6" fmla="*/ 1 w 254"/>
                <a:gd name="T7" fmla="*/ 70 h 131"/>
                <a:gd name="T8" fmla="*/ 9 w 254"/>
                <a:gd name="T9" fmla="*/ 76 h 131"/>
                <a:gd name="T10" fmla="*/ 11 w 254"/>
                <a:gd name="T11" fmla="*/ 76 h 131"/>
                <a:gd name="T12" fmla="*/ 117 w 254"/>
                <a:gd name="T13" fmla="*/ 49 h 131"/>
                <a:gd name="T14" fmla="*/ 81 w 254"/>
                <a:gd name="T15" fmla="*/ 119 h 131"/>
                <a:gd name="T16" fmla="*/ 81 w 254"/>
                <a:gd name="T17" fmla="*/ 127 h 131"/>
                <a:gd name="T18" fmla="*/ 88 w 254"/>
                <a:gd name="T19" fmla="*/ 131 h 131"/>
                <a:gd name="T20" fmla="*/ 162 w 254"/>
                <a:gd name="T21" fmla="*/ 131 h 131"/>
                <a:gd name="T22" fmla="*/ 169 w 254"/>
                <a:gd name="T23" fmla="*/ 127 h 131"/>
                <a:gd name="T24" fmla="*/ 170 w 254"/>
                <a:gd name="T25" fmla="*/ 119 h 131"/>
                <a:gd name="T26" fmla="*/ 133 w 254"/>
                <a:gd name="T27" fmla="*/ 47 h 131"/>
                <a:gd name="T28" fmla="*/ 132 w 254"/>
                <a:gd name="T29" fmla="*/ 46 h 131"/>
                <a:gd name="T30" fmla="*/ 247 w 254"/>
                <a:gd name="T31" fmla="*/ 17 h 131"/>
                <a:gd name="T32" fmla="*/ 253 w 254"/>
                <a:gd name="T33" fmla="*/ 7 h 131"/>
                <a:gd name="T34" fmla="*/ 149 w 254"/>
                <a:gd name="T35" fmla="*/ 115 h 131"/>
                <a:gd name="T36" fmla="*/ 101 w 254"/>
                <a:gd name="T37" fmla="*/ 115 h 131"/>
                <a:gd name="T38" fmla="*/ 126 w 254"/>
                <a:gd name="T39" fmla="*/ 68 h 131"/>
                <a:gd name="T40" fmla="*/ 149 w 254"/>
                <a:gd name="T41" fmla="*/ 11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4" h="131">
                  <a:moveTo>
                    <a:pt x="253" y="7"/>
                  </a:moveTo>
                  <a:cubicBezTo>
                    <a:pt x="252" y="3"/>
                    <a:pt x="247" y="0"/>
                    <a:pt x="243" y="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3" y="62"/>
                    <a:pt x="0" y="66"/>
                    <a:pt x="1" y="70"/>
                  </a:cubicBezTo>
                  <a:cubicBezTo>
                    <a:pt x="2" y="74"/>
                    <a:pt x="5" y="76"/>
                    <a:pt x="9" y="76"/>
                  </a:cubicBezTo>
                  <a:cubicBezTo>
                    <a:pt x="9" y="76"/>
                    <a:pt x="10" y="76"/>
                    <a:pt x="11" y="76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0" y="122"/>
                    <a:pt x="80" y="124"/>
                    <a:pt x="81" y="127"/>
                  </a:cubicBezTo>
                  <a:cubicBezTo>
                    <a:pt x="83" y="129"/>
                    <a:pt x="85" y="131"/>
                    <a:pt x="88" y="13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5" y="131"/>
                    <a:pt x="168" y="129"/>
                    <a:pt x="169" y="127"/>
                  </a:cubicBezTo>
                  <a:cubicBezTo>
                    <a:pt x="171" y="125"/>
                    <a:pt x="171" y="122"/>
                    <a:pt x="170" y="119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2" y="47"/>
                    <a:pt x="132" y="46"/>
                    <a:pt x="132" y="46"/>
                  </a:cubicBezTo>
                  <a:cubicBezTo>
                    <a:pt x="247" y="17"/>
                    <a:pt x="247" y="17"/>
                    <a:pt x="247" y="17"/>
                  </a:cubicBezTo>
                  <a:cubicBezTo>
                    <a:pt x="251" y="16"/>
                    <a:pt x="254" y="11"/>
                    <a:pt x="253" y="7"/>
                  </a:cubicBezTo>
                  <a:close/>
                  <a:moveTo>
                    <a:pt x="149" y="115"/>
                  </a:moveTo>
                  <a:cubicBezTo>
                    <a:pt x="101" y="115"/>
                    <a:pt x="101" y="115"/>
                    <a:pt x="101" y="115"/>
                  </a:cubicBezTo>
                  <a:cubicBezTo>
                    <a:pt x="126" y="68"/>
                    <a:pt x="126" y="68"/>
                    <a:pt x="126" y="68"/>
                  </a:cubicBezTo>
                  <a:lnTo>
                    <a:pt x="149" y="11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5" name="Freeform 5" descr="Arrow up.">
              <a:extLst>
                <a:ext uri="{FF2B5EF4-FFF2-40B4-BE49-F238E27FC236}">
                  <a16:creationId xmlns:a16="http://schemas.microsoft.com/office/drawing/2014/main" id="{2F29E281-DE55-C467-D2C4-E918B4481E0D}"/>
                </a:ext>
              </a:extLst>
            </p:cNvPr>
            <p:cNvSpPr>
              <a:spLocks/>
            </p:cNvSpPr>
            <p:nvPr>
              <p:custDataLst>
                <p:custData r:id="rId3"/>
              </p:custDataLst>
            </p:nvPr>
          </p:nvSpPr>
          <p:spPr bwMode="auto">
            <a:xfrm>
              <a:off x="796691" y="2620911"/>
              <a:ext cx="504000" cy="656948"/>
            </a:xfrm>
            <a:custGeom>
              <a:avLst/>
              <a:gdLst>
                <a:gd name="T0" fmla="*/ 159 w 162"/>
                <a:gd name="T1" fmla="*/ 74 h 240"/>
                <a:gd name="T2" fmla="*/ 87 w 162"/>
                <a:gd name="T3" fmla="*/ 2 h 240"/>
                <a:gd name="T4" fmla="*/ 84 w 162"/>
                <a:gd name="T5" fmla="*/ 1 h 240"/>
                <a:gd name="T6" fmla="*/ 78 w 162"/>
                <a:gd name="T7" fmla="*/ 1 h 240"/>
                <a:gd name="T8" fmla="*/ 76 w 162"/>
                <a:gd name="T9" fmla="*/ 2 h 240"/>
                <a:gd name="T10" fmla="*/ 4 w 162"/>
                <a:gd name="T11" fmla="*/ 74 h 240"/>
                <a:gd name="T12" fmla="*/ 4 w 162"/>
                <a:gd name="T13" fmla="*/ 86 h 240"/>
                <a:gd name="T14" fmla="*/ 15 w 162"/>
                <a:gd name="T15" fmla="*/ 86 h 240"/>
                <a:gd name="T16" fmla="*/ 73 w 162"/>
                <a:gd name="T17" fmla="*/ 27 h 240"/>
                <a:gd name="T18" fmla="*/ 73 w 162"/>
                <a:gd name="T19" fmla="*/ 232 h 240"/>
                <a:gd name="T20" fmla="*/ 81 w 162"/>
                <a:gd name="T21" fmla="*/ 240 h 240"/>
                <a:gd name="T22" fmla="*/ 89 w 162"/>
                <a:gd name="T23" fmla="*/ 232 h 240"/>
                <a:gd name="T24" fmla="*/ 89 w 162"/>
                <a:gd name="T25" fmla="*/ 27 h 240"/>
                <a:gd name="T26" fmla="*/ 148 w 162"/>
                <a:gd name="T27" fmla="*/ 86 h 240"/>
                <a:gd name="T28" fmla="*/ 153 w 162"/>
                <a:gd name="T29" fmla="*/ 88 h 240"/>
                <a:gd name="T30" fmla="*/ 159 w 162"/>
                <a:gd name="T31" fmla="*/ 86 h 240"/>
                <a:gd name="T32" fmla="*/ 159 w 162"/>
                <a:gd name="T33" fmla="*/ 7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240">
                  <a:moveTo>
                    <a:pt x="159" y="74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6" y="2"/>
                    <a:pt x="85" y="1"/>
                    <a:pt x="84" y="1"/>
                  </a:cubicBezTo>
                  <a:cubicBezTo>
                    <a:pt x="82" y="0"/>
                    <a:pt x="80" y="0"/>
                    <a:pt x="78" y="1"/>
                  </a:cubicBezTo>
                  <a:cubicBezTo>
                    <a:pt x="77" y="1"/>
                    <a:pt x="76" y="2"/>
                    <a:pt x="76" y="2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78"/>
                    <a:pt x="0" y="83"/>
                    <a:pt x="4" y="86"/>
                  </a:cubicBezTo>
                  <a:cubicBezTo>
                    <a:pt x="7" y="89"/>
                    <a:pt x="12" y="89"/>
                    <a:pt x="15" y="8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32"/>
                    <a:pt x="73" y="232"/>
                    <a:pt x="73" y="232"/>
                  </a:cubicBezTo>
                  <a:cubicBezTo>
                    <a:pt x="73" y="236"/>
                    <a:pt x="77" y="240"/>
                    <a:pt x="81" y="240"/>
                  </a:cubicBezTo>
                  <a:cubicBezTo>
                    <a:pt x="86" y="240"/>
                    <a:pt x="89" y="236"/>
                    <a:pt x="89" y="232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9" y="87"/>
                    <a:pt x="151" y="88"/>
                    <a:pt x="153" y="88"/>
                  </a:cubicBezTo>
                  <a:cubicBezTo>
                    <a:pt x="155" y="88"/>
                    <a:pt x="157" y="87"/>
                    <a:pt x="159" y="86"/>
                  </a:cubicBezTo>
                  <a:cubicBezTo>
                    <a:pt x="162" y="83"/>
                    <a:pt x="162" y="78"/>
                    <a:pt x="159" y="74"/>
                  </a:cubicBezTo>
                  <a:close/>
                </a:path>
              </a:pathLst>
            </a:custGeom>
            <a:solidFill>
              <a:srgbClr val="002C77"/>
            </a:solidFill>
            <a:ln w="381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6" name="Freeform 5" descr="Arrow up.">
              <a:extLst>
                <a:ext uri="{FF2B5EF4-FFF2-40B4-BE49-F238E27FC236}">
                  <a16:creationId xmlns:a16="http://schemas.microsoft.com/office/drawing/2014/main" id="{8A4C3E03-A823-1102-17EA-161B0A4FB5C9}"/>
                </a:ext>
              </a:extLst>
            </p:cNvPr>
            <p:cNvSpPr>
              <a:spLocks/>
            </p:cNvSpPr>
            <p:nvPr>
              <p:custDataLst>
                <p:custData r:id="rId4"/>
              </p:custDataLst>
            </p:nvPr>
          </p:nvSpPr>
          <p:spPr bwMode="auto">
            <a:xfrm rot="10800000">
              <a:off x="1812239" y="2400207"/>
              <a:ext cx="504000" cy="656948"/>
            </a:xfrm>
            <a:custGeom>
              <a:avLst/>
              <a:gdLst>
                <a:gd name="T0" fmla="*/ 159 w 162"/>
                <a:gd name="T1" fmla="*/ 74 h 240"/>
                <a:gd name="T2" fmla="*/ 87 w 162"/>
                <a:gd name="T3" fmla="*/ 2 h 240"/>
                <a:gd name="T4" fmla="*/ 84 w 162"/>
                <a:gd name="T5" fmla="*/ 1 h 240"/>
                <a:gd name="T6" fmla="*/ 78 w 162"/>
                <a:gd name="T7" fmla="*/ 1 h 240"/>
                <a:gd name="T8" fmla="*/ 76 w 162"/>
                <a:gd name="T9" fmla="*/ 2 h 240"/>
                <a:gd name="T10" fmla="*/ 4 w 162"/>
                <a:gd name="T11" fmla="*/ 74 h 240"/>
                <a:gd name="T12" fmla="*/ 4 w 162"/>
                <a:gd name="T13" fmla="*/ 86 h 240"/>
                <a:gd name="T14" fmla="*/ 15 w 162"/>
                <a:gd name="T15" fmla="*/ 86 h 240"/>
                <a:gd name="T16" fmla="*/ 73 w 162"/>
                <a:gd name="T17" fmla="*/ 27 h 240"/>
                <a:gd name="T18" fmla="*/ 73 w 162"/>
                <a:gd name="T19" fmla="*/ 232 h 240"/>
                <a:gd name="T20" fmla="*/ 81 w 162"/>
                <a:gd name="T21" fmla="*/ 240 h 240"/>
                <a:gd name="T22" fmla="*/ 89 w 162"/>
                <a:gd name="T23" fmla="*/ 232 h 240"/>
                <a:gd name="T24" fmla="*/ 89 w 162"/>
                <a:gd name="T25" fmla="*/ 27 h 240"/>
                <a:gd name="T26" fmla="*/ 148 w 162"/>
                <a:gd name="T27" fmla="*/ 86 h 240"/>
                <a:gd name="T28" fmla="*/ 153 w 162"/>
                <a:gd name="T29" fmla="*/ 88 h 240"/>
                <a:gd name="T30" fmla="*/ 159 w 162"/>
                <a:gd name="T31" fmla="*/ 86 h 240"/>
                <a:gd name="T32" fmla="*/ 159 w 162"/>
                <a:gd name="T33" fmla="*/ 7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240">
                  <a:moveTo>
                    <a:pt x="159" y="74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6" y="2"/>
                    <a:pt x="85" y="1"/>
                    <a:pt x="84" y="1"/>
                  </a:cubicBezTo>
                  <a:cubicBezTo>
                    <a:pt x="82" y="0"/>
                    <a:pt x="80" y="0"/>
                    <a:pt x="78" y="1"/>
                  </a:cubicBezTo>
                  <a:cubicBezTo>
                    <a:pt x="77" y="1"/>
                    <a:pt x="76" y="2"/>
                    <a:pt x="76" y="2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78"/>
                    <a:pt x="0" y="83"/>
                    <a:pt x="4" y="86"/>
                  </a:cubicBezTo>
                  <a:cubicBezTo>
                    <a:pt x="7" y="89"/>
                    <a:pt x="12" y="89"/>
                    <a:pt x="15" y="8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32"/>
                    <a:pt x="73" y="232"/>
                    <a:pt x="73" y="232"/>
                  </a:cubicBezTo>
                  <a:cubicBezTo>
                    <a:pt x="73" y="236"/>
                    <a:pt x="77" y="240"/>
                    <a:pt x="81" y="240"/>
                  </a:cubicBezTo>
                  <a:cubicBezTo>
                    <a:pt x="86" y="240"/>
                    <a:pt x="89" y="236"/>
                    <a:pt x="89" y="232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9" y="87"/>
                    <a:pt x="151" y="88"/>
                    <a:pt x="153" y="88"/>
                  </a:cubicBezTo>
                  <a:cubicBezTo>
                    <a:pt x="155" y="88"/>
                    <a:pt x="157" y="87"/>
                    <a:pt x="159" y="86"/>
                  </a:cubicBezTo>
                  <a:cubicBezTo>
                    <a:pt x="162" y="83"/>
                    <a:pt x="162" y="78"/>
                    <a:pt x="159" y="74"/>
                  </a:cubicBezTo>
                  <a:close/>
                </a:path>
              </a:pathLst>
            </a:custGeom>
            <a:solidFill>
              <a:srgbClr val="002C77"/>
            </a:solidFill>
            <a:ln w="381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78525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7068" y="2825086"/>
            <a:ext cx="8662849" cy="835209"/>
          </a:xfrm>
        </p:spPr>
        <p:txBody>
          <a:bodyPr/>
          <a:lstStyle/>
          <a:p>
            <a:r>
              <a:rPr lang="es-ES" sz="5400" b="1" dirty="0">
                <a:solidFill>
                  <a:schemeClr val="bg1"/>
                </a:solidFill>
              </a:rPr>
              <a:t>Exceso de Pérdida</a:t>
            </a:r>
            <a:br>
              <a:rPr lang="es-ES" sz="5400" b="1" dirty="0">
                <a:solidFill>
                  <a:schemeClr val="bg1"/>
                </a:solidFill>
              </a:rPr>
            </a:br>
            <a:r>
              <a:rPr lang="es-ES" sz="5400" b="1" dirty="0">
                <a:solidFill>
                  <a:schemeClr val="bg1"/>
                </a:solidFill>
              </a:rPr>
              <a:t>Tradicional</a:t>
            </a:r>
          </a:p>
        </p:txBody>
      </p:sp>
      <p:grpSp>
        <p:nvGrpSpPr>
          <p:cNvPr id="6" name="Group 4" descr="Scale.">
            <a:extLst>
              <a:ext uri="{FF2B5EF4-FFF2-40B4-BE49-F238E27FC236}">
                <a16:creationId xmlns:a16="http://schemas.microsoft.com/office/drawing/2014/main" id="{F3287984-4981-7ACC-C5FC-2FFF2D5F6B5E}"/>
              </a:ext>
            </a:extLst>
          </p:cNvPr>
          <p:cNvGrpSpPr>
            <a:grpSpLocks noChangeAspect="1"/>
          </p:cNvGrpSpPr>
          <p:nvPr>
            <p:custDataLst>
              <p:custData r:id="rId1"/>
            </p:custDataLst>
          </p:nvPr>
        </p:nvGrpSpPr>
        <p:grpSpPr bwMode="auto">
          <a:xfrm>
            <a:off x="1008564" y="2706210"/>
            <a:ext cx="1440670" cy="1260000"/>
            <a:chOff x="3408" y="1726"/>
            <a:chExt cx="614" cy="53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2A5365F-DD50-41D9-5606-607D71519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8" y="1726"/>
              <a:ext cx="614" cy="480"/>
            </a:xfrm>
            <a:custGeom>
              <a:avLst/>
              <a:gdLst>
                <a:gd name="T0" fmla="*/ 256 w 256"/>
                <a:gd name="T1" fmla="*/ 101 h 200"/>
                <a:gd name="T2" fmla="*/ 255 w 256"/>
                <a:gd name="T3" fmla="*/ 100 h 200"/>
                <a:gd name="T4" fmla="*/ 255 w 256"/>
                <a:gd name="T5" fmla="*/ 100 h 200"/>
                <a:gd name="T6" fmla="*/ 207 w 256"/>
                <a:gd name="T7" fmla="*/ 28 h 200"/>
                <a:gd name="T8" fmla="*/ 205 w 256"/>
                <a:gd name="T9" fmla="*/ 25 h 200"/>
                <a:gd name="T10" fmla="*/ 205 w 256"/>
                <a:gd name="T11" fmla="*/ 25 h 200"/>
                <a:gd name="T12" fmla="*/ 205 w 256"/>
                <a:gd name="T13" fmla="*/ 25 h 200"/>
                <a:gd name="T14" fmla="*/ 205 w 256"/>
                <a:gd name="T15" fmla="*/ 25 h 200"/>
                <a:gd name="T16" fmla="*/ 200 w 256"/>
                <a:gd name="T17" fmla="*/ 24 h 200"/>
                <a:gd name="T18" fmla="*/ 136 w 256"/>
                <a:gd name="T19" fmla="*/ 24 h 200"/>
                <a:gd name="T20" fmla="*/ 136 w 256"/>
                <a:gd name="T21" fmla="*/ 8 h 200"/>
                <a:gd name="T22" fmla="*/ 128 w 256"/>
                <a:gd name="T23" fmla="*/ 0 h 200"/>
                <a:gd name="T24" fmla="*/ 120 w 256"/>
                <a:gd name="T25" fmla="*/ 8 h 200"/>
                <a:gd name="T26" fmla="*/ 120 w 256"/>
                <a:gd name="T27" fmla="*/ 24 h 200"/>
                <a:gd name="T28" fmla="*/ 56 w 256"/>
                <a:gd name="T29" fmla="*/ 24 h 200"/>
                <a:gd name="T30" fmla="*/ 52 w 256"/>
                <a:gd name="T31" fmla="*/ 25 h 200"/>
                <a:gd name="T32" fmla="*/ 52 w 256"/>
                <a:gd name="T33" fmla="*/ 25 h 200"/>
                <a:gd name="T34" fmla="*/ 52 w 256"/>
                <a:gd name="T35" fmla="*/ 25 h 200"/>
                <a:gd name="T36" fmla="*/ 52 w 256"/>
                <a:gd name="T37" fmla="*/ 25 h 200"/>
                <a:gd name="T38" fmla="*/ 52 w 256"/>
                <a:gd name="T39" fmla="*/ 25 h 200"/>
                <a:gd name="T40" fmla="*/ 49 w 256"/>
                <a:gd name="T41" fmla="*/ 28 h 200"/>
                <a:gd name="T42" fmla="*/ 2 w 256"/>
                <a:gd name="T43" fmla="*/ 100 h 200"/>
                <a:gd name="T44" fmla="*/ 1 w 256"/>
                <a:gd name="T45" fmla="*/ 100 h 200"/>
                <a:gd name="T46" fmla="*/ 1 w 256"/>
                <a:gd name="T47" fmla="*/ 101 h 200"/>
                <a:gd name="T48" fmla="*/ 0 w 256"/>
                <a:gd name="T49" fmla="*/ 104 h 200"/>
                <a:gd name="T50" fmla="*/ 56 w 256"/>
                <a:gd name="T51" fmla="*/ 152 h 200"/>
                <a:gd name="T52" fmla="*/ 112 w 256"/>
                <a:gd name="T53" fmla="*/ 104 h 200"/>
                <a:gd name="T54" fmla="*/ 112 w 256"/>
                <a:gd name="T55" fmla="*/ 101 h 200"/>
                <a:gd name="T56" fmla="*/ 111 w 256"/>
                <a:gd name="T57" fmla="*/ 100 h 200"/>
                <a:gd name="T58" fmla="*/ 111 w 256"/>
                <a:gd name="T59" fmla="*/ 100 h 200"/>
                <a:gd name="T60" fmla="*/ 71 w 256"/>
                <a:gd name="T61" fmla="*/ 40 h 200"/>
                <a:gd name="T62" fmla="*/ 120 w 256"/>
                <a:gd name="T63" fmla="*/ 40 h 200"/>
                <a:gd name="T64" fmla="*/ 120 w 256"/>
                <a:gd name="T65" fmla="*/ 192 h 200"/>
                <a:gd name="T66" fmla="*/ 128 w 256"/>
                <a:gd name="T67" fmla="*/ 200 h 200"/>
                <a:gd name="T68" fmla="*/ 136 w 256"/>
                <a:gd name="T69" fmla="*/ 192 h 200"/>
                <a:gd name="T70" fmla="*/ 136 w 256"/>
                <a:gd name="T71" fmla="*/ 40 h 200"/>
                <a:gd name="T72" fmla="*/ 185 w 256"/>
                <a:gd name="T73" fmla="*/ 40 h 200"/>
                <a:gd name="T74" fmla="*/ 146 w 256"/>
                <a:gd name="T75" fmla="*/ 100 h 200"/>
                <a:gd name="T76" fmla="*/ 145 w 256"/>
                <a:gd name="T77" fmla="*/ 100 h 200"/>
                <a:gd name="T78" fmla="*/ 145 w 256"/>
                <a:gd name="T79" fmla="*/ 101 h 200"/>
                <a:gd name="T80" fmla="*/ 144 w 256"/>
                <a:gd name="T81" fmla="*/ 104 h 200"/>
                <a:gd name="T82" fmla="*/ 200 w 256"/>
                <a:gd name="T83" fmla="*/ 152 h 200"/>
                <a:gd name="T84" fmla="*/ 256 w 256"/>
                <a:gd name="T85" fmla="*/ 104 h 200"/>
                <a:gd name="T86" fmla="*/ 256 w 256"/>
                <a:gd name="T87" fmla="*/ 101 h 200"/>
                <a:gd name="T88" fmla="*/ 56 w 256"/>
                <a:gd name="T89" fmla="*/ 136 h 200"/>
                <a:gd name="T90" fmla="*/ 18 w 256"/>
                <a:gd name="T91" fmla="*/ 112 h 200"/>
                <a:gd name="T92" fmla="*/ 95 w 256"/>
                <a:gd name="T93" fmla="*/ 112 h 200"/>
                <a:gd name="T94" fmla="*/ 56 w 256"/>
                <a:gd name="T95" fmla="*/ 136 h 200"/>
                <a:gd name="T96" fmla="*/ 89 w 256"/>
                <a:gd name="T97" fmla="*/ 96 h 200"/>
                <a:gd name="T98" fmla="*/ 23 w 256"/>
                <a:gd name="T99" fmla="*/ 96 h 200"/>
                <a:gd name="T100" fmla="*/ 56 w 256"/>
                <a:gd name="T101" fmla="*/ 46 h 200"/>
                <a:gd name="T102" fmla="*/ 89 w 256"/>
                <a:gd name="T103" fmla="*/ 96 h 200"/>
                <a:gd name="T104" fmla="*/ 200 w 256"/>
                <a:gd name="T105" fmla="*/ 46 h 200"/>
                <a:gd name="T106" fmla="*/ 233 w 256"/>
                <a:gd name="T107" fmla="*/ 96 h 200"/>
                <a:gd name="T108" fmla="*/ 167 w 256"/>
                <a:gd name="T109" fmla="*/ 96 h 200"/>
                <a:gd name="T110" fmla="*/ 200 w 256"/>
                <a:gd name="T111" fmla="*/ 46 h 200"/>
                <a:gd name="T112" fmla="*/ 200 w 256"/>
                <a:gd name="T113" fmla="*/ 136 h 200"/>
                <a:gd name="T114" fmla="*/ 162 w 256"/>
                <a:gd name="T115" fmla="*/ 112 h 200"/>
                <a:gd name="T116" fmla="*/ 239 w 256"/>
                <a:gd name="T117" fmla="*/ 112 h 200"/>
                <a:gd name="T118" fmla="*/ 200 w 256"/>
                <a:gd name="T119" fmla="*/ 13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6" h="200">
                  <a:moveTo>
                    <a:pt x="256" y="101"/>
                  </a:moveTo>
                  <a:cubicBezTo>
                    <a:pt x="256" y="101"/>
                    <a:pt x="255" y="101"/>
                    <a:pt x="255" y="100"/>
                  </a:cubicBezTo>
                  <a:cubicBezTo>
                    <a:pt x="255" y="100"/>
                    <a:pt x="255" y="100"/>
                    <a:pt x="255" y="100"/>
                  </a:cubicBezTo>
                  <a:cubicBezTo>
                    <a:pt x="207" y="28"/>
                    <a:pt x="207" y="28"/>
                    <a:pt x="207" y="28"/>
                  </a:cubicBezTo>
                  <a:cubicBezTo>
                    <a:pt x="206" y="27"/>
                    <a:pt x="206" y="26"/>
                    <a:pt x="205" y="25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3" y="24"/>
                    <a:pt x="202" y="24"/>
                    <a:pt x="200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4"/>
                    <a:pt x="133" y="0"/>
                    <a:pt x="128" y="0"/>
                  </a:cubicBezTo>
                  <a:cubicBezTo>
                    <a:pt x="124" y="0"/>
                    <a:pt x="120" y="4"/>
                    <a:pt x="120" y="8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3" y="24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1" y="26"/>
                    <a:pt x="50" y="27"/>
                    <a:pt x="49" y="28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0" y="102"/>
                    <a:pt x="0" y="103"/>
                    <a:pt x="0" y="104"/>
                  </a:cubicBezTo>
                  <a:cubicBezTo>
                    <a:pt x="0" y="123"/>
                    <a:pt x="18" y="152"/>
                    <a:pt x="56" y="152"/>
                  </a:cubicBezTo>
                  <a:cubicBezTo>
                    <a:pt x="94" y="152"/>
                    <a:pt x="112" y="123"/>
                    <a:pt x="112" y="104"/>
                  </a:cubicBezTo>
                  <a:cubicBezTo>
                    <a:pt x="112" y="103"/>
                    <a:pt x="112" y="102"/>
                    <a:pt x="112" y="101"/>
                  </a:cubicBezTo>
                  <a:cubicBezTo>
                    <a:pt x="112" y="101"/>
                    <a:pt x="111" y="101"/>
                    <a:pt x="111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192"/>
                    <a:pt x="120" y="192"/>
                    <a:pt x="120" y="192"/>
                  </a:cubicBezTo>
                  <a:cubicBezTo>
                    <a:pt x="120" y="196"/>
                    <a:pt x="124" y="200"/>
                    <a:pt x="128" y="200"/>
                  </a:cubicBezTo>
                  <a:cubicBezTo>
                    <a:pt x="133" y="200"/>
                    <a:pt x="136" y="196"/>
                    <a:pt x="136" y="192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4" y="102"/>
                    <a:pt x="144" y="103"/>
                    <a:pt x="144" y="104"/>
                  </a:cubicBezTo>
                  <a:cubicBezTo>
                    <a:pt x="144" y="123"/>
                    <a:pt x="162" y="152"/>
                    <a:pt x="200" y="152"/>
                  </a:cubicBezTo>
                  <a:cubicBezTo>
                    <a:pt x="238" y="152"/>
                    <a:pt x="256" y="123"/>
                    <a:pt x="256" y="104"/>
                  </a:cubicBezTo>
                  <a:cubicBezTo>
                    <a:pt x="256" y="103"/>
                    <a:pt x="256" y="102"/>
                    <a:pt x="256" y="101"/>
                  </a:cubicBezTo>
                  <a:close/>
                  <a:moveTo>
                    <a:pt x="56" y="136"/>
                  </a:moveTo>
                  <a:cubicBezTo>
                    <a:pt x="34" y="136"/>
                    <a:pt x="22" y="124"/>
                    <a:pt x="18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1" y="124"/>
                    <a:pt x="78" y="136"/>
                    <a:pt x="56" y="136"/>
                  </a:cubicBezTo>
                  <a:close/>
                  <a:moveTo>
                    <a:pt x="89" y="96"/>
                  </a:moveTo>
                  <a:cubicBezTo>
                    <a:pt x="23" y="96"/>
                    <a:pt x="23" y="96"/>
                    <a:pt x="23" y="96"/>
                  </a:cubicBezTo>
                  <a:cubicBezTo>
                    <a:pt x="56" y="46"/>
                    <a:pt x="56" y="46"/>
                    <a:pt x="56" y="46"/>
                  </a:cubicBezTo>
                  <a:lnTo>
                    <a:pt x="89" y="96"/>
                  </a:lnTo>
                  <a:close/>
                  <a:moveTo>
                    <a:pt x="200" y="46"/>
                  </a:moveTo>
                  <a:cubicBezTo>
                    <a:pt x="233" y="96"/>
                    <a:pt x="233" y="96"/>
                    <a:pt x="233" y="96"/>
                  </a:cubicBezTo>
                  <a:cubicBezTo>
                    <a:pt x="167" y="96"/>
                    <a:pt x="167" y="96"/>
                    <a:pt x="167" y="96"/>
                  </a:cubicBezTo>
                  <a:lnTo>
                    <a:pt x="200" y="46"/>
                  </a:lnTo>
                  <a:close/>
                  <a:moveTo>
                    <a:pt x="200" y="136"/>
                  </a:moveTo>
                  <a:cubicBezTo>
                    <a:pt x="178" y="136"/>
                    <a:pt x="166" y="124"/>
                    <a:pt x="162" y="112"/>
                  </a:cubicBezTo>
                  <a:cubicBezTo>
                    <a:pt x="239" y="112"/>
                    <a:pt x="239" y="112"/>
                    <a:pt x="239" y="112"/>
                  </a:cubicBezTo>
                  <a:cubicBezTo>
                    <a:pt x="235" y="124"/>
                    <a:pt x="222" y="136"/>
                    <a:pt x="200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8DA6DEC-27A1-C234-6B90-E896AD067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2225"/>
              <a:ext cx="346" cy="38"/>
            </a:xfrm>
            <a:custGeom>
              <a:avLst/>
              <a:gdLst>
                <a:gd name="T0" fmla="*/ 136 w 144"/>
                <a:gd name="T1" fmla="*/ 0 h 16"/>
                <a:gd name="T2" fmla="*/ 8 w 144"/>
                <a:gd name="T3" fmla="*/ 0 h 16"/>
                <a:gd name="T4" fmla="*/ 0 w 144"/>
                <a:gd name="T5" fmla="*/ 8 h 16"/>
                <a:gd name="T6" fmla="*/ 8 w 144"/>
                <a:gd name="T7" fmla="*/ 16 h 16"/>
                <a:gd name="T8" fmla="*/ 136 w 144"/>
                <a:gd name="T9" fmla="*/ 16 h 16"/>
                <a:gd name="T10" fmla="*/ 144 w 144"/>
                <a:gd name="T11" fmla="*/ 8 h 16"/>
                <a:gd name="T12" fmla="*/ 136 w 14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6">
                  <a:moveTo>
                    <a:pt x="13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41" y="16"/>
                    <a:pt x="144" y="12"/>
                    <a:pt x="144" y="8"/>
                  </a:cubicBezTo>
                  <a:cubicBezTo>
                    <a:pt x="144" y="4"/>
                    <a:pt x="141" y="0"/>
                    <a:pt x="1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49097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s-MX" noProof="0" smtClean="0"/>
              <a:pPr algn="r"/>
              <a:t>4</a:t>
            </a:fld>
            <a:endParaRPr lang="es-MX" noProof="0" dirty="0"/>
          </a:p>
        </p:txBody>
      </p:sp>
      <p:grpSp>
        <p:nvGrpSpPr>
          <p:cNvPr id="6" name="Group 5"/>
          <p:cNvGrpSpPr/>
          <p:nvPr>
            <p:custDataLst>
              <p:custData r:id="rId2"/>
            </p:custDataLst>
          </p:nvPr>
        </p:nvGrpSpPr>
        <p:grpSpPr>
          <a:xfrm rot="10800000">
            <a:off x="18855" y="-1"/>
            <a:ext cx="5722159" cy="6858001"/>
            <a:chOff x="6075708" y="0"/>
            <a:chExt cx="6116293" cy="6858000"/>
          </a:xfrm>
          <a:solidFill>
            <a:schemeClr val="lt1"/>
          </a:solidFill>
        </p:grpSpPr>
        <p:sp>
          <p:nvSpPr>
            <p:cNvPr id="7" name="Rectangle 6"/>
            <p:cNvSpPr/>
            <p:nvPr/>
          </p:nvSpPr>
          <p:spPr>
            <a:xfrm>
              <a:off x="6211019" y="0"/>
              <a:ext cx="5980982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rot="16200000" flipH="1">
              <a:off x="6021037" y="3360784"/>
              <a:ext cx="245745" cy="136403"/>
            </a:xfrm>
            <a:prstGeom prst="triangle">
              <a:avLst>
                <a:gd name="adj" fmla="val 49999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  <p:custDataLst>
              <p:custData r:id="rId3"/>
            </p:custDataLst>
          </p:nvPr>
        </p:nvSpPr>
        <p:spPr>
          <a:xfrm>
            <a:off x="413520" y="355601"/>
            <a:ext cx="4895116" cy="495299"/>
          </a:xfrm>
        </p:spPr>
        <p:txBody>
          <a:bodyPr/>
          <a:lstStyle/>
          <a:p>
            <a:r>
              <a:rPr lang="es-MX" noProof="0" dirty="0"/>
              <a:t>Exceso de Pérdida Autos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  <p:custDataLst>
              <p:custData r:id="rId4"/>
            </p:custDataLst>
          </p:nvPr>
        </p:nvSpPr>
        <p:spPr>
          <a:xfrm>
            <a:off x="413520" y="3840480"/>
            <a:ext cx="4895116" cy="2283546"/>
          </a:xfrm>
        </p:spPr>
        <p:txBody>
          <a:bodyPr/>
          <a:lstStyle/>
          <a:p>
            <a:r>
              <a:rPr lang="es-MX" sz="1600" noProof="0" dirty="0">
                <a:solidFill>
                  <a:schemeClr val="accent1"/>
                </a:solidFill>
              </a:rPr>
              <a:t>El 78.6% del Costo del XL de Autos se concentra en la primera capa.</a:t>
            </a:r>
          </a:p>
          <a:p>
            <a:r>
              <a:rPr lang="es-MX" sz="1600" noProof="0" dirty="0">
                <a:solidFill>
                  <a:schemeClr val="accent1"/>
                </a:solidFill>
              </a:rPr>
              <a:t>Se considera que la capa es operativa con alta frecuencia. </a:t>
            </a:r>
          </a:p>
          <a:p>
            <a:pPr algn="just"/>
            <a:r>
              <a:rPr lang="es-MX" sz="1600" dirty="0">
                <a:solidFill>
                  <a:schemeClr val="accent1"/>
                </a:solidFill>
              </a:rPr>
              <a:t>La capa es de gran importancia para las compañías del Grupo LARG porque permite gestionar la volatilidad del ramo de manera adecuada. </a:t>
            </a:r>
            <a:endParaRPr lang="es-MX" sz="1600" noProof="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custData r:id="rId5"/>
            </p:custDataLst>
          </p:nvPr>
        </p:nvSpPr>
        <p:spPr>
          <a:xfrm>
            <a:off x="2828543" y="6390000"/>
            <a:ext cx="3151599" cy="248400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s-MX" noProof="0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3597" y="2805666"/>
            <a:ext cx="2854962" cy="356803"/>
          </a:xfrm>
          <a:prstGeom prst="rect">
            <a:avLst/>
          </a:prstGeom>
        </p:spPr>
        <p:txBody>
          <a:bodyPr wrap="square" lIns="91224" tIns="45612" rIns="91224" bIns="45612">
            <a:spAutoFit/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2000" b="1" noProof="0" dirty="0">
                <a:solidFill>
                  <a:schemeClr val="bg1"/>
                </a:solidFill>
                <a:ea typeface="MS PGothic"/>
              </a:rPr>
              <a:t>Antecedentes</a:t>
            </a:r>
          </a:p>
        </p:txBody>
      </p:sp>
      <p:sp>
        <p:nvSpPr>
          <p:cNvPr id="16" name="Freeform 143"/>
          <p:cNvSpPr>
            <a:spLocks noChangeAspect="1" noEditPoints="1"/>
          </p:cNvSpPr>
          <p:nvPr/>
        </p:nvSpPr>
        <p:spPr bwMode="auto">
          <a:xfrm>
            <a:off x="2191582" y="1370449"/>
            <a:ext cx="1338992" cy="1256243"/>
          </a:xfrm>
          <a:custGeom>
            <a:avLst/>
            <a:gdLst>
              <a:gd name="T0" fmla="*/ 126 w 128"/>
              <a:gd name="T1" fmla="*/ 1 h 120"/>
              <a:gd name="T2" fmla="*/ 123 w 128"/>
              <a:gd name="T3" fmla="*/ 0 h 120"/>
              <a:gd name="T4" fmla="*/ 64 w 128"/>
              <a:gd name="T5" fmla="*/ 20 h 120"/>
              <a:gd name="T6" fmla="*/ 5 w 128"/>
              <a:gd name="T7" fmla="*/ 0 h 120"/>
              <a:gd name="T8" fmla="*/ 2 w 128"/>
              <a:gd name="T9" fmla="*/ 1 h 120"/>
              <a:gd name="T10" fmla="*/ 0 w 128"/>
              <a:gd name="T11" fmla="*/ 4 h 120"/>
              <a:gd name="T12" fmla="*/ 0 w 128"/>
              <a:gd name="T13" fmla="*/ 96 h 120"/>
              <a:gd name="T14" fmla="*/ 3 w 128"/>
              <a:gd name="T15" fmla="*/ 100 h 120"/>
              <a:gd name="T16" fmla="*/ 63 w 128"/>
              <a:gd name="T17" fmla="*/ 120 h 120"/>
              <a:gd name="T18" fmla="*/ 64 w 128"/>
              <a:gd name="T19" fmla="*/ 120 h 120"/>
              <a:gd name="T20" fmla="*/ 65 w 128"/>
              <a:gd name="T21" fmla="*/ 120 h 120"/>
              <a:gd name="T22" fmla="*/ 125 w 128"/>
              <a:gd name="T23" fmla="*/ 100 h 120"/>
              <a:gd name="T24" fmla="*/ 128 w 128"/>
              <a:gd name="T25" fmla="*/ 96 h 120"/>
              <a:gd name="T26" fmla="*/ 128 w 128"/>
              <a:gd name="T27" fmla="*/ 4 h 120"/>
              <a:gd name="T28" fmla="*/ 126 w 128"/>
              <a:gd name="T29" fmla="*/ 1 h 120"/>
              <a:gd name="T30" fmla="*/ 8 w 128"/>
              <a:gd name="T31" fmla="*/ 10 h 120"/>
              <a:gd name="T32" fmla="*/ 60 w 128"/>
              <a:gd name="T33" fmla="*/ 27 h 120"/>
              <a:gd name="T34" fmla="*/ 60 w 128"/>
              <a:gd name="T35" fmla="*/ 110 h 120"/>
              <a:gd name="T36" fmla="*/ 8 w 128"/>
              <a:gd name="T37" fmla="*/ 93 h 120"/>
              <a:gd name="T38" fmla="*/ 8 w 128"/>
              <a:gd name="T39" fmla="*/ 10 h 120"/>
              <a:gd name="T40" fmla="*/ 120 w 128"/>
              <a:gd name="T41" fmla="*/ 93 h 120"/>
              <a:gd name="T42" fmla="*/ 68 w 128"/>
              <a:gd name="T43" fmla="*/ 110 h 120"/>
              <a:gd name="T44" fmla="*/ 68 w 128"/>
              <a:gd name="T45" fmla="*/ 27 h 120"/>
              <a:gd name="T46" fmla="*/ 120 w 128"/>
              <a:gd name="T47" fmla="*/ 10 h 120"/>
              <a:gd name="T48" fmla="*/ 120 w 128"/>
              <a:gd name="T49" fmla="*/ 9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0">
                <a:moveTo>
                  <a:pt x="126" y="1"/>
                </a:moveTo>
                <a:cubicBezTo>
                  <a:pt x="125" y="0"/>
                  <a:pt x="124" y="0"/>
                  <a:pt x="123" y="0"/>
                </a:cubicBezTo>
                <a:cubicBezTo>
                  <a:pt x="64" y="20"/>
                  <a:pt x="64" y="20"/>
                  <a:pt x="64" y="2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8"/>
                  <a:pt x="1" y="99"/>
                  <a:pt x="3" y="100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63" y="120"/>
                  <a:pt x="64" y="120"/>
                  <a:pt x="64" y="120"/>
                </a:cubicBezTo>
                <a:cubicBezTo>
                  <a:pt x="64" y="120"/>
                  <a:pt x="65" y="120"/>
                  <a:pt x="65" y="12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7" y="99"/>
                  <a:pt x="128" y="98"/>
                  <a:pt x="128" y="96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3"/>
                  <a:pt x="127" y="2"/>
                  <a:pt x="126" y="1"/>
                </a:cubicBezTo>
                <a:close/>
                <a:moveTo>
                  <a:pt x="8" y="10"/>
                </a:moveTo>
                <a:cubicBezTo>
                  <a:pt x="60" y="27"/>
                  <a:pt x="60" y="27"/>
                  <a:pt x="60" y="27"/>
                </a:cubicBezTo>
                <a:cubicBezTo>
                  <a:pt x="60" y="110"/>
                  <a:pt x="60" y="110"/>
                  <a:pt x="60" y="110"/>
                </a:cubicBezTo>
                <a:cubicBezTo>
                  <a:pt x="8" y="93"/>
                  <a:pt x="8" y="93"/>
                  <a:pt x="8" y="93"/>
                </a:cubicBezTo>
                <a:lnTo>
                  <a:pt x="8" y="10"/>
                </a:lnTo>
                <a:close/>
                <a:moveTo>
                  <a:pt x="120" y="93"/>
                </a:moveTo>
                <a:cubicBezTo>
                  <a:pt x="68" y="110"/>
                  <a:pt x="68" y="110"/>
                  <a:pt x="68" y="110"/>
                </a:cubicBezTo>
                <a:cubicBezTo>
                  <a:pt x="68" y="27"/>
                  <a:pt x="68" y="27"/>
                  <a:pt x="68" y="27"/>
                </a:cubicBezTo>
                <a:cubicBezTo>
                  <a:pt x="120" y="10"/>
                  <a:pt x="120" y="10"/>
                  <a:pt x="120" y="10"/>
                </a:cubicBezTo>
                <a:lnTo>
                  <a:pt x="120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s-MX" noProof="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759049"/>
              </p:ext>
            </p:extLst>
          </p:nvPr>
        </p:nvGraphicFramePr>
        <p:xfrm>
          <a:off x="5741014" y="5105425"/>
          <a:ext cx="6165042" cy="1350772"/>
        </p:xfrm>
        <a:graphic>
          <a:graphicData uri="http://schemas.openxmlformats.org/drawingml/2006/table">
            <a:tbl>
              <a:tblPr firstRow="1" bandRow="1"/>
              <a:tblGrid>
                <a:gridCol w="6165042">
                  <a:extLst>
                    <a:ext uri="{9D8B030D-6E8A-4147-A177-3AD203B41FA5}">
                      <a16:colId xmlns:a16="http://schemas.microsoft.com/office/drawing/2014/main" val="2593177168"/>
                    </a:ext>
                  </a:extLst>
                </a:gridCol>
              </a:tblGrid>
              <a:tr h="3211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Notas para la Capa 1: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90388"/>
                  </a:ext>
                </a:extLst>
              </a:tr>
              <a:tr h="3211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El promedio de Siniestros en la primera capa es de</a:t>
                      </a:r>
                      <a:r>
                        <a:rPr kumimoji="0" lang="es-MX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40 al año.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021636"/>
                  </a:ext>
                </a:extLst>
              </a:tr>
              <a:tr h="3211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El monto promedio anual de Siniestros es de </a:t>
                      </a:r>
                      <a:r>
                        <a:rPr kumimoji="0" lang="es-MX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USD 578,000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960809"/>
                  </a:ext>
                </a:extLst>
              </a:tr>
              <a:tr h="3211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El margen prima vs siniestros</a:t>
                      </a:r>
                      <a:r>
                        <a:rPr kumimoji="0" lang="es-MX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es de 40%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325542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907287" y="973417"/>
            <a:ext cx="3404778" cy="2646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ea typeface="MS PGothic"/>
              </a:rPr>
              <a:t>Términos Finales 2025-2026</a:t>
            </a:r>
            <a:endParaRPr lang="es-MX" sz="2000" b="1" noProof="0" dirty="0">
              <a:solidFill>
                <a:schemeClr val="accent1">
                  <a:lumMod val="75000"/>
                </a:schemeClr>
              </a:solidFill>
              <a:ea typeface="MS PGothic"/>
            </a:endParaRPr>
          </a:p>
        </p:txBody>
      </p:sp>
      <p:pic>
        <p:nvPicPr>
          <p:cNvPr id="5" name="ContentLogoReverse_WHITE" descr="The Guy Carpenter company logo.">
            <a:extLst>
              <a:ext uri="{FF2B5EF4-FFF2-40B4-BE49-F238E27FC236}">
                <a16:creationId xmlns:a16="http://schemas.microsoft.com/office/drawing/2014/main" id="{BC0EC080-919F-8D84-3166-68CE7D77EF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invGray">
          <a:xfrm>
            <a:off x="486029" y="6515989"/>
            <a:ext cx="1240539" cy="137160"/>
          </a:xfrm>
          <a:prstGeom prst="rect">
            <a:avLst/>
          </a:prstGeom>
        </p:spPr>
      </p:pic>
      <p:pic>
        <p:nvPicPr>
          <p:cNvPr id="10" name="ContentLogoReverse_COLOUR" descr="The Guy Carpenter company logo." hidden="1">
            <a:extLst>
              <a:ext uri="{FF2B5EF4-FFF2-40B4-BE49-F238E27FC236}">
                <a16:creationId xmlns:a16="http://schemas.microsoft.com/office/drawing/2014/main" id="{87065C1F-7D69-89C1-64FD-5AD61EF271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invGray">
          <a:xfrm>
            <a:off x="486029" y="6515989"/>
            <a:ext cx="1240539" cy="1371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6FFF11-C064-D2CA-F3CD-BEEEEB7482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2158" y="1323556"/>
            <a:ext cx="6300000" cy="15240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3D2D78-A67F-4D16-BFF4-0BC711838F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5778" y="3003368"/>
            <a:ext cx="3032760" cy="193548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9722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78A735-CBD2-FD15-69D6-6087431BE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442" y="-60323"/>
            <a:ext cx="42219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7" y="355601"/>
            <a:ext cx="3578223" cy="752474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Capa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8"/>
          <p:cNvSpPr txBox="1">
            <a:spLocks/>
          </p:cNvSpPr>
          <p:nvPr>
            <p:custDataLst>
              <p:custData r:id="rId2"/>
            </p:custDataLst>
          </p:nvPr>
        </p:nvSpPr>
        <p:spPr>
          <a:xfrm>
            <a:off x="243419" y="1385868"/>
            <a:ext cx="3578225" cy="183685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900"/>
              </a:spcBef>
              <a:buFont typeface="Arial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3464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3464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3464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6464" indent="-283464" algn="l" defTabSz="457200" rtl="0" eaLnBrk="1" latinLnBrk="0" hangingPunct="1">
              <a:spcBef>
                <a:spcPts val="600"/>
              </a:spcBef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928" indent="-283464" algn="l" defTabSz="457200" rtl="0" eaLnBrk="1" latinLnBrk="0" hangingPunct="1">
              <a:spcBef>
                <a:spcPts val="600"/>
              </a:spcBef>
              <a:buFont typeface="System Font Regular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2536" indent="-283464" algn="l" defTabSz="457200" rtl="0" eaLnBrk="1" latinLnBrk="0" hangingPunct="1">
              <a:spcBef>
                <a:spcPts val="600"/>
              </a:spcBef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83464" algn="l" defTabSz="457200" rtl="0" eaLnBrk="1" latinLnBrk="0" hangingPunct="1">
              <a:spcBef>
                <a:spcPts val="600"/>
              </a:spcBef>
              <a:buFont typeface="System Font Regular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Tendencia</a:t>
            </a:r>
          </a:p>
          <a:p>
            <a:pPr marL="512064" lvl="1" indent="-228600">
              <a:spcBef>
                <a:spcPts val="0"/>
              </a:spcBef>
              <a:spcAft>
                <a:spcPts val="600"/>
              </a:spcAft>
            </a:pPr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 promedio del número de siniestros que afectan la capa sube.</a:t>
            </a:r>
          </a:p>
          <a:p>
            <a:pPr marL="512064" lvl="1" indent="-228600">
              <a:spcBef>
                <a:spcPts val="0"/>
              </a:spcBef>
              <a:spcAft>
                <a:spcPts val="600"/>
              </a:spcAft>
            </a:pPr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 monto medio de los siniestros también se observa a la alza.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A860387C-79C7-9121-7D21-D378C1A282C8}"/>
              </a:ext>
            </a:extLst>
          </p:cNvPr>
          <p:cNvSpPr txBox="1">
            <a:spLocks/>
          </p:cNvSpPr>
          <p:nvPr>
            <p:custDataLst>
              <p:custData r:id="rId3"/>
            </p:custDataLst>
          </p:nvPr>
        </p:nvSpPr>
        <p:spPr>
          <a:xfrm>
            <a:off x="243418" y="4658955"/>
            <a:ext cx="3578225" cy="130988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900"/>
              </a:spcBef>
              <a:buFont typeface="Arial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3464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3464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3464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6464" indent="-283464" algn="l" defTabSz="457200" rtl="0" eaLnBrk="1" latinLnBrk="0" hangingPunct="1">
              <a:spcBef>
                <a:spcPts val="600"/>
              </a:spcBef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928" indent="-283464" algn="l" defTabSz="457200" rtl="0" eaLnBrk="1" latinLnBrk="0" hangingPunct="1">
              <a:spcBef>
                <a:spcPts val="600"/>
              </a:spcBef>
              <a:buFont typeface="System Font Regular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2536" indent="-283464" algn="l" defTabSz="457200" rtl="0" eaLnBrk="1" latinLnBrk="0" hangingPunct="1">
              <a:spcBef>
                <a:spcPts val="600"/>
              </a:spcBef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83464" algn="l" defTabSz="457200" rtl="0" eaLnBrk="1" latinLnBrk="0" hangingPunct="1">
              <a:spcBef>
                <a:spcPts val="600"/>
              </a:spcBef>
              <a:buFont typeface="System Font Regular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Resultado</a:t>
            </a:r>
          </a:p>
          <a:p>
            <a:pPr marL="512064" lvl="1" indent="-228600">
              <a:spcBef>
                <a:spcPts val="0"/>
              </a:spcBef>
              <a:spcAft>
                <a:spcPts val="600"/>
              </a:spcAft>
            </a:pPr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 el agregado el resultado es favorable al reasegurador.</a:t>
            </a:r>
          </a:p>
          <a:p>
            <a:pPr marL="512064" lvl="1" indent="-228600">
              <a:spcBef>
                <a:spcPts val="0"/>
              </a:spcBef>
              <a:spcAft>
                <a:spcPts val="600"/>
              </a:spcAft>
            </a:pPr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 año 2022 resultó con pérdidas.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4A99D71-8E5B-EBA9-6B49-D01779AE5E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314992"/>
              </p:ext>
            </p:extLst>
          </p:nvPr>
        </p:nvGraphicFramePr>
        <p:xfrm>
          <a:off x="4305600" y="799498"/>
          <a:ext cx="7405200" cy="300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46ADB4E-A960-4C35-D2E4-BDCC8B94F8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34271"/>
              </p:ext>
            </p:extLst>
          </p:nvPr>
        </p:nvGraphicFramePr>
        <p:xfrm>
          <a:off x="4480107" y="3809098"/>
          <a:ext cx="7405200" cy="300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39310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/>
              <a:t>Capa 1: Conclusiones Preliminares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s-MX" noProof="0" smtClean="0"/>
              <a:pPr algn="r"/>
              <a:t>6</a:t>
            </a:fld>
            <a:endParaRPr lang="es-MX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s-MX" noProof="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54440" y="3554482"/>
            <a:ext cx="1951178" cy="0"/>
          </a:xfrm>
          <a:prstGeom prst="line">
            <a:avLst/>
          </a:prstGeom>
          <a:ln w="381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3619904" y="1108075"/>
            <a:ext cx="241652" cy="5013325"/>
          </a:xfrm>
          <a:custGeom>
            <a:avLst/>
            <a:gdLst>
              <a:gd name="connsiteX0" fmla="*/ 335756 w 338138"/>
              <a:gd name="connsiteY0" fmla="*/ 0 h 1600200"/>
              <a:gd name="connsiteX1" fmla="*/ 0 w 338138"/>
              <a:gd name="connsiteY1" fmla="*/ 0 h 1600200"/>
              <a:gd name="connsiteX2" fmla="*/ 0 w 338138"/>
              <a:gd name="connsiteY2" fmla="*/ 1600200 h 1600200"/>
              <a:gd name="connsiteX3" fmla="*/ 338138 w 33813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38" h="1600200">
                <a:moveTo>
                  <a:pt x="335756" y="0"/>
                </a:moveTo>
                <a:lnTo>
                  <a:pt x="0" y="0"/>
                </a:lnTo>
                <a:lnTo>
                  <a:pt x="0" y="1600200"/>
                </a:lnTo>
                <a:lnTo>
                  <a:pt x="338138" y="1600200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s-MX" sz="2000" noProof="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96829"/>
              </p:ext>
            </p:extLst>
          </p:nvPr>
        </p:nvGraphicFramePr>
        <p:xfrm>
          <a:off x="3875842" y="965262"/>
          <a:ext cx="7833557" cy="5604824"/>
        </p:xfrm>
        <a:graphic>
          <a:graphicData uri="http://schemas.openxmlformats.org/drawingml/2006/table">
            <a:tbl>
              <a:tblPr firstRow="1" bandRow="1"/>
              <a:tblGrid>
                <a:gridCol w="7833557">
                  <a:extLst>
                    <a:ext uri="{9D8B030D-6E8A-4147-A177-3AD203B41FA5}">
                      <a16:colId xmlns:a16="http://schemas.microsoft.com/office/drawing/2014/main" val="2867811268"/>
                    </a:ext>
                  </a:extLst>
                </a:gridCol>
              </a:tblGrid>
              <a:tr h="92789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MX" sz="1800" b="1" noProof="0" dirty="0">
                          <a:solidFill>
                            <a:schemeClr val="accent2"/>
                          </a:solidFill>
                        </a:rPr>
                        <a:t>Prioridad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s-MX" sz="1600" b="0" noProof="0" dirty="0">
                          <a:solidFill>
                            <a:schemeClr val="tx1"/>
                          </a:solidFill>
                        </a:rPr>
                        <a:t>La prioridad de USD $25,000 permite mantener la volatilidad en niveles aceptables.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184169"/>
                  </a:ext>
                </a:extLst>
              </a:tr>
              <a:tr h="92789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MX" sz="1800" b="1" noProof="0" dirty="0">
                          <a:solidFill>
                            <a:schemeClr val="accent2"/>
                          </a:solidFill>
                        </a:rPr>
                        <a:t>Límite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s-MX" sz="1600" b="0" noProof="0" dirty="0">
                          <a:solidFill>
                            <a:schemeClr val="tx1"/>
                          </a:solidFill>
                        </a:rPr>
                        <a:t>Todos los Siniestros observados están por debajo de USD $150,000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95354"/>
                  </a:ext>
                </a:extLst>
              </a:tr>
              <a:tr h="9278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DE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Costo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La distribución del costo a nivel de compañía es razonable y adecuado al volumen de prima, tamaño de cartera y experiencia siniestral.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047846"/>
                  </a:ext>
                </a:extLst>
              </a:tr>
              <a:tr h="9278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DE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Operación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El número de siniestros que caen en la capa resulta en una carga operativa alta y requiere un nivel considerable de documentación.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853812"/>
                  </a:ext>
                </a:extLst>
              </a:tr>
              <a:tr h="9278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DE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Oportunidades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Introducir mecanismos que: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Permitan reconocer la buena siniestralidad de las compañías.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Faciliten la operación del contrato evitando el financiamiento de siniestros y minimizando la carga operativa.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202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318019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70840" y="2347570"/>
            <a:ext cx="2382520" cy="2784586"/>
            <a:chOff x="370840" y="2347570"/>
            <a:chExt cx="2382520" cy="2784586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70840" y="2347570"/>
              <a:ext cx="2382520" cy="2784586"/>
            </a:xfrm>
            <a:custGeom>
              <a:avLst/>
              <a:gdLst>
                <a:gd name="T0" fmla="*/ 101 w 115"/>
                <a:gd name="T1" fmla="*/ 23 h 134"/>
                <a:gd name="T2" fmla="*/ 27 w 115"/>
                <a:gd name="T3" fmla="*/ 19 h 134"/>
                <a:gd name="T4" fmla="*/ 10 w 115"/>
                <a:gd name="T5" fmla="*/ 58 h 134"/>
                <a:gd name="T6" fmla="*/ 10 w 115"/>
                <a:gd name="T7" fmla="*/ 61 h 134"/>
                <a:gd name="T8" fmla="*/ 0 w 115"/>
                <a:gd name="T9" fmla="*/ 82 h 134"/>
                <a:gd name="T10" fmla="*/ 2 w 115"/>
                <a:gd name="T11" fmla="*/ 87 h 134"/>
                <a:gd name="T12" fmla="*/ 10 w 115"/>
                <a:gd name="T13" fmla="*/ 92 h 134"/>
                <a:gd name="T14" fmla="*/ 10 w 115"/>
                <a:gd name="T15" fmla="*/ 106 h 134"/>
                <a:gd name="T16" fmla="*/ 26 w 115"/>
                <a:gd name="T17" fmla="*/ 122 h 134"/>
                <a:gd name="T18" fmla="*/ 42 w 115"/>
                <a:gd name="T19" fmla="*/ 122 h 134"/>
                <a:gd name="T20" fmla="*/ 42 w 115"/>
                <a:gd name="T21" fmla="*/ 130 h 134"/>
                <a:gd name="T22" fmla="*/ 46 w 115"/>
                <a:gd name="T23" fmla="*/ 134 h 134"/>
                <a:gd name="T24" fmla="*/ 50 w 115"/>
                <a:gd name="T25" fmla="*/ 130 h 134"/>
                <a:gd name="T26" fmla="*/ 50 w 115"/>
                <a:gd name="T27" fmla="*/ 118 h 134"/>
                <a:gd name="T28" fmla="*/ 46 w 115"/>
                <a:gd name="T29" fmla="*/ 114 h 134"/>
                <a:gd name="T30" fmla="*/ 26 w 115"/>
                <a:gd name="T31" fmla="*/ 114 h 134"/>
                <a:gd name="T32" fmla="*/ 18 w 115"/>
                <a:gd name="T33" fmla="*/ 106 h 134"/>
                <a:gd name="T34" fmla="*/ 18 w 115"/>
                <a:gd name="T35" fmla="*/ 90 h 134"/>
                <a:gd name="T36" fmla="*/ 16 w 115"/>
                <a:gd name="T37" fmla="*/ 87 h 134"/>
                <a:gd name="T38" fmla="*/ 9 w 115"/>
                <a:gd name="T39" fmla="*/ 82 h 134"/>
                <a:gd name="T40" fmla="*/ 18 w 115"/>
                <a:gd name="T41" fmla="*/ 64 h 134"/>
                <a:gd name="T42" fmla="*/ 18 w 115"/>
                <a:gd name="T43" fmla="*/ 62 h 134"/>
                <a:gd name="T44" fmla="*/ 18 w 115"/>
                <a:gd name="T45" fmla="*/ 58 h 134"/>
                <a:gd name="T46" fmla="*/ 33 w 115"/>
                <a:gd name="T47" fmla="*/ 25 h 134"/>
                <a:gd name="T48" fmla="*/ 95 w 115"/>
                <a:gd name="T49" fmla="*/ 29 h 134"/>
                <a:gd name="T50" fmla="*/ 106 w 115"/>
                <a:gd name="T51" fmla="*/ 60 h 134"/>
                <a:gd name="T52" fmla="*/ 91 w 115"/>
                <a:gd name="T53" fmla="*/ 91 h 134"/>
                <a:gd name="T54" fmla="*/ 90 w 115"/>
                <a:gd name="T55" fmla="*/ 94 h 134"/>
                <a:gd name="T56" fmla="*/ 90 w 115"/>
                <a:gd name="T57" fmla="*/ 130 h 134"/>
                <a:gd name="T58" fmla="*/ 94 w 115"/>
                <a:gd name="T59" fmla="*/ 134 h 134"/>
                <a:gd name="T60" fmla="*/ 98 w 115"/>
                <a:gd name="T61" fmla="*/ 130 h 134"/>
                <a:gd name="T62" fmla="*/ 98 w 115"/>
                <a:gd name="T63" fmla="*/ 95 h 134"/>
                <a:gd name="T64" fmla="*/ 114 w 115"/>
                <a:gd name="T65" fmla="*/ 61 h 134"/>
                <a:gd name="T66" fmla="*/ 101 w 115"/>
                <a:gd name="T67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" h="134">
                  <a:moveTo>
                    <a:pt x="101" y="23"/>
                  </a:moveTo>
                  <a:cubicBezTo>
                    <a:pt x="82" y="2"/>
                    <a:pt x="49" y="0"/>
                    <a:pt x="27" y="19"/>
                  </a:cubicBezTo>
                  <a:cubicBezTo>
                    <a:pt x="16" y="29"/>
                    <a:pt x="10" y="43"/>
                    <a:pt x="10" y="58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0" y="86"/>
                    <a:pt x="2" y="87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10" y="115"/>
                    <a:pt x="17" y="122"/>
                    <a:pt x="26" y="122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32"/>
                    <a:pt x="44" y="134"/>
                    <a:pt x="46" y="134"/>
                  </a:cubicBezTo>
                  <a:cubicBezTo>
                    <a:pt x="48" y="134"/>
                    <a:pt x="50" y="132"/>
                    <a:pt x="50" y="130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6"/>
                    <a:pt x="48" y="114"/>
                    <a:pt x="4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2" y="114"/>
                    <a:pt x="18" y="110"/>
                    <a:pt x="18" y="10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7" y="87"/>
                    <a:pt x="16" y="87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3"/>
                    <a:pt x="18" y="63"/>
                    <a:pt x="18" y="6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46"/>
                    <a:pt x="23" y="34"/>
                    <a:pt x="33" y="25"/>
                  </a:cubicBezTo>
                  <a:cubicBezTo>
                    <a:pt x="51" y="9"/>
                    <a:pt x="79" y="11"/>
                    <a:pt x="95" y="29"/>
                  </a:cubicBezTo>
                  <a:cubicBezTo>
                    <a:pt x="103" y="37"/>
                    <a:pt x="107" y="49"/>
                    <a:pt x="106" y="60"/>
                  </a:cubicBezTo>
                  <a:cubicBezTo>
                    <a:pt x="105" y="72"/>
                    <a:pt x="100" y="83"/>
                    <a:pt x="91" y="91"/>
                  </a:cubicBezTo>
                  <a:cubicBezTo>
                    <a:pt x="90" y="91"/>
                    <a:pt x="90" y="93"/>
                    <a:pt x="90" y="94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0" y="132"/>
                    <a:pt x="92" y="134"/>
                    <a:pt x="94" y="134"/>
                  </a:cubicBezTo>
                  <a:cubicBezTo>
                    <a:pt x="96" y="134"/>
                    <a:pt x="98" y="132"/>
                    <a:pt x="98" y="130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108" y="86"/>
                    <a:pt x="113" y="74"/>
                    <a:pt x="114" y="61"/>
                  </a:cubicBezTo>
                  <a:cubicBezTo>
                    <a:pt x="115" y="47"/>
                    <a:pt x="110" y="34"/>
                    <a:pt x="101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noProof="0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070705" y="2972985"/>
              <a:ext cx="1176369" cy="1161485"/>
            </a:xfrm>
            <a:custGeom>
              <a:avLst/>
              <a:gdLst>
                <a:gd name="T0" fmla="*/ 52 w 56"/>
                <a:gd name="T1" fmla="*/ 24 h 56"/>
                <a:gd name="T2" fmla="*/ 48 w 56"/>
                <a:gd name="T3" fmla="*/ 24 h 56"/>
                <a:gd name="T4" fmla="*/ 45 w 56"/>
                <a:gd name="T5" fmla="*/ 17 h 56"/>
                <a:gd name="T6" fmla="*/ 48 w 56"/>
                <a:gd name="T7" fmla="*/ 14 h 56"/>
                <a:gd name="T8" fmla="*/ 48 w 56"/>
                <a:gd name="T9" fmla="*/ 8 h 56"/>
                <a:gd name="T10" fmla="*/ 42 w 56"/>
                <a:gd name="T11" fmla="*/ 8 h 56"/>
                <a:gd name="T12" fmla="*/ 39 w 56"/>
                <a:gd name="T13" fmla="*/ 11 h 56"/>
                <a:gd name="T14" fmla="*/ 32 w 56"/>
                <a:gd name="T15" fmla="*/ 8 h 56"/>
                <a:gd name="T16" fmla="*/ 32 w 56"/>
                <a:gd name="T17" fmla="*/ 4 h 56"/>
                <a:gd name="T18" fmla="*/ 28 w 56"/>
                <a:gd name="T19" fmla="*/ 0 h 56"/>
                <a:gd name="T20" fmla="*/ 24 w 56"/>
                <a:gd name="T21" fmla="*/ 4 h 56"/>
                <a:gd name="T22" fmla="*/ 24 w 56"/>
                <a:gd name="T23" fmla="*/ 8 h 56"/>
                <a:gd name="T24" fmla="*/ 17 w 56"/>
                <a:gd name="T25" fmla="*/ 11 h 56"/>
                <a:gd name="T26" fmla="*/ 14 w 56"/>
                <a:gd name="T27" fmla="*/ 8 h 56"/>
                <a:gd name="T28" fmla="*/ 8 w 56"/>
                <a:gd name="T29" fmla="*/ 8 h 56"/>
                <a:gd name="T30" fmla="*/ 8 w 56"/>
                <a:gd name="T31" fmla="*/ 14 h 56"/>
                <a:gd name="T32" fmla="*/ 11 w 56"/>
                <a:gd name="T33" fmla="*/ 17 h 56"/>
                <a:gd name="T34" fmla="*/ 8 w 56"/>
                <a:gd name="T35" fmla="*/ 24 h 56"/>
                <a:gd name="T36" fmla="*/ 4 w 56"/>
                <a:gd name="T37" fmla="*/ 24 h 56"/>
                <a:gd name="T38" fmla="*/ 0 w 56"/>
                <a:gd name="T39" fmla="*/ 28 h 56"/>
                <a:gd name="T40" fmla="*/ 4 w 56"/>
                <a:gd name="T41" fmla="*/ 32 h 56"/>
                <a:gd name="T42" fmla="*/ 8 w 56"/>
                <a:gd name="T43" fmla="*/ 32 h 56"/>
                <a:gd name="T44" fmla="*/ 11 w 56"/>
                <a:gd name="T45" fmla="*/ 39 h 56"/>
                <a:gd name="T46" fmla="*/ 8 w 56"/>
                <a:gd name="T47" fmla="*/ 42 h 56"/>
                <a:gd name="T48" fmla="*/ 8 w 56"/>
                <a:gd name="T49" fmla="*/ 48 h 56"/>
                <a:gd name="T50" fmla="*/ 11 w 56"/>
                <a:gd name="T51" fmla="*/ 49 h 56"/>
                <a:gd name="T52" fmla="*/ 14 w 56"/>
                <a:gd name="T53" fmla="*/ 48 h 56"/>
                <a:gd name="T54" fmla="*/ 17 w 56"/>
                <a:gd name="T55" fmla="*/ 45 h 56"/>
                <a:gd name="T56" fmla="*/ 24 w 56"/>
                <a:gd name="T57" fmla="*/ 48 h 56"/>
                <a:gd name="T58" fmla="*/ 24 w 56"/>
                <a:gd name="T59" fmla="*/ 52 h 56"/>
                <a:gd name="T60" fmla="*/ 28 w 56"/>
                <a:gd name="T61" fmla="*/ 56 h 56"/>
                <a:gd name="T62" fmla="*/ 32 w 56"/>
                <a:gd name="T63" fmla="*/ 52 h 56"/>
                <a:gd name="T64" fmla="*/ 32 w 56"/>
                <a:gd name="T65" fmla="*/ 48 h 56"/>
                <a:gd name="T66" fmla="*/ 39 w 56"/>
                <a:gd name="T67" fmla="*/ 45 h 56"/>
                <a:gd name="T68" fmla="*/ 42 w 56"/>
                <a:gd name="T69" fmla="*/ 48 h 56"/>
                <a:gd name="T70" fmla="*/ 45 w 56"/>
                <a:gd name="T71" fmla="*/ 49 h 56"/>
                <a:gd name="T72" fmla="*/ 48 w 56"/>
                <a:gd name="T73" fmla="*/ 48 h 56"/>
                <a:gd name="T74" fmla="*/ 48 w 56"/>
                <a:gd name="T75" fmla="*/ 42 h 56"/>
                <a:gd name="T76" fmla="*/ 45 w 56"/>
                <a:gd name="T77" fmla="*/ 39 h 56"/>
                <a:gd name="T78" fmla="*/ 48 w 56"/>
                <a:gd name="T79" fmla="*/ 32 h 56"/>
                <a:gd name="T80" fmla="*/ 52 w 56"/>
                <a:gd name="T81" fmla="*/ 32 h 56"/>
                <a:gd name="T82" fmla="*/ 56 w 56"/>
                <a:gd name="T83" fmla="*/ 28 h 56"/>
                <a:gd name="T84" fmla="*/ 52 w 56"/>
                <a:gd name="T85" fmla="*/ 24 h 56"/>
                <a:gd name="T86" fmla="*/ 28 w 56"/>
                <a:gd name="T87" fmla="*/ 40 h 56"/>
                <a:gd name="T88" fmla="*/ 16 w 56"/>
                <a:gd name="T89" fmla="*/ 28 h 56"/>
                <a:gd name="T90" fmla="*/ 28 w 56"/>
                <a:gd name="T91" fmla="*/ 16 h 56"/>
                <a:gd name="T92" fmla="*/ 40 w 56"/>
                <a:gd name="T93" fmla="*/ 28 h 56"/>
                <a:gd name="T94" fmla="*/ 28 w 56"/>
                <a:gd name="T95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" h="56">
                  <a:moveTo>
                    <a:pt x="52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1"/>
                    <a:pt x="46" y="19"/>
                    <a:pt x="45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2"/>
                    <a:pt x="49" y="10"/>
                    <a:pt x="48" y="8"/>
                  </a:cubicBezTo>
                  <a:cubicBezTo>
                    <a:pt x="46" y="7"/>
                    <a:pt x="44" y="7"/>
                    <a:pt x="42" y="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0"/>
                    <a:pt x="35" y="9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6" y="0"/>
                    <a:pt x="24" y="2"/>
                    <a:pt x="24" y="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1" y="9"/>
                    <a:pt x="19" y="10"/>
                    <a:pt x="17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0" y="7"/>
                    <a:pt x="8" y="8"/>
                  </a:cubicBezTo>
                  <a:cubicBezTo>
                    <a:pt x="7" y="10"/>
                    <a:pt x="7" y="12"/>
                    <a:pt x="8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9"/>
                    <a:pt x="9" y="21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5"/>
                    <a:pt x="10" y="37"/>
                    <a:pt x="11" y="3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4"/>
                    <a:pt x="7" y="46"/>
                    <a:pt x="8" y="48"/>
                  </a:cubicBezTo>
                  <a:cubicBezTo>
                    <a:pt x="9" y="49"/>
                    <a:pt x="10" y="49"/>
                    <a:pt x="11" y="49"/>
                  </a:cubicBezTo>
                  <a:cubicBezTo>
                    <a:pt x="12" y="49"/>
                    <a:pt x="13" y="49"/>
                    <a:pt x="14" y="48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46"/>
                    <a:pt x="21" y="47"/>
                    <a:pt x="24" y="48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4"/>
                    <a:pt x="26" y="56"/>
                    <a:pt x="28" y="56"/>
                  </a:cubicBezTo>
                  <a:cubicBezTo>
                    <a:pt x="30" y="56"/>
                    <a:pt x="32" y="54"/>
                    <a:pt x="32" y="52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5" y="47"/>
                    <a:pt x="37" y="46"/>
                    <a:pt x="39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9"/>
                    <a:pt x="44" y="49"/>
                    <a:pt x="45" y="49"/>
                  </a:cubicBezTo>
                  <a:cubicBezTo>
                    <a:pt x="46" y="49"/>
                    <a:pt x="47" y="49"/>
                    <a:pt x="48" y="48"/>
                  </a:cubicBezTo>
                  <a:cubicBezTo>
                    <a:pt x="49" y="46"/>
                    <a:pt x="49" y="44"/>
                    <a:pt x="48" y="42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7"/>
                    <a:pt x="47" y="35"/>
                    <a:pt x="48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lose/>
                  <a:moveTo>
                    <a:pt x="28" y="40"/>
                  </a:move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noProof="0" dirty="0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105358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7068" y="2825086"/>
            <a:ext cx="8662849" cy="835209"/>
          </a:xfrm>
        </p:spPr>
        <p:txBody>
          <a:bodyPr/>
          <a:lstStyle/>
          <a:p>
            <a:r>
              <a:rPr lang="es-ES" sz="5400" b="1" dirty="0">
                <a:solidFill>
                  <a:schemeClr val="bg1"/>
                </a:solidFill>
              </a:rPr>
              <a:t>Exceso de Pérdida de Tasa Variable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16A805-1C12-88E2-E745-AFAE3C36ED70}"/>
              </a:ext>
            </a:extLst>
          </p:cNvPr>
          <p:cNvGrpSpPr/>
          <p:nvPr/>
        </p:nvGrpSpPr>
        <p:grpSpPr>
          <a:xfrm>
            <a:off x="796691" y="2400207"/>
            <a:ext cx="1635014" cy="1539109"/>
            <a:chOff x="796691" y="2400207"/>
            <a:chExt cx="1635014" cy="1539109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FF18C1AD-472F-E2EC-6A79-D1232D304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707" y="3104047"/>
              <a:ext cx="1619998" cy="835269"/>
            </a:xfrm>
            <a:custGeom>
              <a:avLst/>
              <a:gdLst>
                <a:gd name="T0" fmla="*/ 253 w 254"/>
                <a:gd name="T1" fmla="*/ 7 h 131"/>
                <a:gd name="T2" fmla="*/ 243 w 254"/>
                <a:gd name="T3" fmla="*/ 1 h 131"/>
                <a:gd name="T4" fmla="*/ 7 w 254"/>
                <a:gd name="T5" fmla="*/ 61 h 131"/>
                <a:gd name="T6" fmla="*/ 1 w 254"/>
                <a:gd name="T7" fmla="*/ 70 h 131"/>
                <a:gd name="T8" fmla="*/ 9 w 254"/>
                <a:gd name="T9" fmla="*/ 76 h 131"/>
                <a:gd name="T10" fmla="*/ 11 w 254"/>
                <a:gd name="T11" fmla="*/ 76 h 131"/>
                <a:gd name="T12" fmla="*/ 117 w 254"/>
                <a:gd name="T13" fmla="*/ 49 h 131"/>
                <a:gd name="T14" fmla="*/ 81 w 254"/>
                <a:gd name="T15" fmla="*/ 119 h 131"/>
                <a:gd name="T16" fmla="*/ 81 w 254"/>
                <a:gd name="T17" fmla="*/ 127 h 131"/>
                <a:gd name="T18" fmla="*/ 88 w 254"/>
                <a:gd name="T19" fmla="*/ 131 h 131"/>
                <a:gd name="T20" fmla="*/ 162 w 254"/>
                <a:gd name="T21" fmla="*/ 131 h 131"/>
                <a:gd name="T22" fmla="*/ 169 w 254"/>
                <a:gd name="T23" fmla="*/ 127 h 131"/>
                <a:gd name="T24" fmla="*/ 170 w 254"/>
                <a:gd name="T25" fmla="*/ 119 h 131"/>
                <a:gd name="T26" fmla="*/ 133 w 254"/>
                <a:gd name="T27" fmla="*/ 47 h 131"/>
                <a:gd name="T28" fmla="*/ 132 w 254"/>
                <a:gd name="T29" fmla="*/ 46 h 131"/>
                <a:gd name="T30" fmla="*/ 247 w 254"/>
                <a:gd name="T31" fmla="*/ 17 h 131"/>
                <a:gd name="T32" fmla="*/ 253 w 254"/>
                <a:gd name="T33" fmla="*/ 7 h 131"/>
                <a:gd name="T34" fmla="*/ 149 w 254"/>
                <a:gd name="T35" fmla="*/ 115 h 131"/>
                <a:gd name="T36" fmla="*/ 101 w 254"/>
                <a:gd name="T37" fmla="*/ 115 h 131"/>
                <a:gd name="T38" fmla="*/ 126 w 254"/>
                <a:gd name="T39" fmla="*/ 68 h 131"/>
                <a:gd name="T40" fmla="*/ 149 w 254"/>
                <a:gd name="T41" fmla="*/ 11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4" h="131">
                  <a:moveTo>
                    <a:pt x="253" y="7"/>
                  </a:moveTo>
                  <a:cubicBezTo>
                    <a:pt x="252" y="3"/>
                    <a:pt x="247" y="0"/>
                    <a:pt x="243" y="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3" y="62"/>
                    <a:pt x="0" y="66"/>
                    <a:pt x="1" y="70"/>
                  </a:cubicBezTo>
                  <a:cubicBezTo>
                    <a:pt x="2" y="74"/>
                    <a:pt x="5" y="76"/>
                    <a:pt x="9" y="76"/>
                  </a:cubicBezTo>
                  <a:cubicBezTo>
                    <a:pt x="9" y="76"/>
                    <a:pt x="10" y="76"/>
                    <a:pt x="11" y="76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0" y="122"/>
                    <a:pt x="80" y="124"/>
                    <a:pt x="81" y="127"/>
                  </a:cubicBezTo>
                  <a:cubicBezTo>
                    <a:pt x="83" y="129"/>
                    <a:pt x="85" y="131"/>
                    <a:pt x="88" y="13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5" y="131"/>
                    <a:pt x="168" y="129"/>
                    <a:pt x="169" y="127"/>
                  </a:cubicBezTo>
                  <a:cubicBezTo>
                    <a:pt x="171" y="125"/>
                    <a:pt x="171" y="122"/>
                    <a:pt x="170" y="119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2" y="47"/>
                    <a:pt x="132" y="46"/>
                    <a:pt x="132" y="46"/>
                  </a:cubicBezTo>
                  <a:cubicBezTo>
                    <a:pt x="247" y="17"/>
                    <a:pt x="247" y="17"/>
                    <a:pt x="247" y="17"/>
                  </a:cubicBezTo>
                  <a:cubicBezTo>
                    <a:pt x="251" y="16"/>
                    <a:pt x="254" y="11"/>
                    <a:pt x="253" y="7"/>
                  </a:cubicBezTo>
                  <a:close/>
                  <a:moveTo>
                    <a:pt x="149" y="115"/>
                  </a:moveTo>
                  <a:cubicBezTo>
                    <a:pt x="101" y="115"/>
                    <a:pt x="101" y="115"/>
                    <a:pt x="101" y="115"/>
                  </a:cubicBezTo>
                  <a:cubicBezTo>
                    <a:pt x="126" y="68"/>
                    <a:pt x="126" y="68"/>
                    <a:pt x="126" y="68"/>
                  </a:cubicBezTo>
                  <a:lnTo>
                    <a:pt x="149" y="11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8" name="Freeform 5" descr="Arrow up.">
              <a:extLst>
                <a:ext uri="{FF2B5EF4-FFF2-40B4-BE49-F238E27FC236}">
                  <a16:creationId xmlns:a16="http://schemas.microsoft.com/office/drawing/2014/main" id="{D0A662CF-D670-AA26-B762-80487D5C0C2D}"/>
                </a:ext>
              </a:extLst>
            </p:cNvPr>
            <p:cNvSpPr>
              <a:spLocks/>
            </p:cNvSpPr>
            <p:nvPr>
              <p:custDataLst>
                <p:custData r:id="rId1"/>
              </p:custDataLst>
            </p:nvPr>
          </p:nvSpPr>
          <p:spPr bwMode="auto">
            <a:xfrm>
              <a:off x="796691" y="2620911"/>
              <a:ext cx="504000" cy="656948"/>
            </a:xfrm>
            <a:custGeom>
              <a:avLst/>
              <a:gdLst>
                <a:gd name="T0" fmla="*/ 159 w 162"/>
                <a:gd name="T1" fmla="*/ 74 h 240"/>
                <a:gd name="T2" fmla="*/ 87 w 162"/>
                <a:gd name="T3" fmla="*/ 2 h 240"/>
                <a:gd name="T4" fmla="*/ 84 w 162"/>
                <a:gd name="T5" fmla="*/ 1 h 240"/>
                <a:gd name="T6" fmla="*/ 78 w 162"/>
                <a:gd name="T7" fmla="*/ 1 h 240"/>
                <a:gd name="T8" fmla="*/ 76 w 162"/>
                <a:gd name="T9" fmla="*/ 2 h 240"/>
                <a:gd name="T10" fmla="*/ 4 w 162"/>
                <a:gd name="T11" fmla="*/ 74 h 240"/>
                <a:gd name="T12" fmla="*/ 4 w 162"/>
                <a:gd name="T13" fmla="*/ 86 h 240"/>
                <a:gd name="T14" fmla="*/ 15 w 162"/>
                <a:gd name="T15" fmla="*/ 86 h 240"/>
                <a:gd name="T16" fmla="*/ 73 w 162"/>
                <a:gd name="T17" fmla="*/ 27 h 240"/>
                <a:gd name="T18" fmla="*/ 73 w 162"/>
                <a:gd name="T19" fmla="*/ 232 h 240"/>
                <a:gd name="T20" fmla="*/ 81 w 162"/>
                <a:gd name="T21" fmla="*/ 240 h 240"/>
                <a:gd name="T22" fmla="*/ 89 w 162"/>
                <a:gd name="T23" fmla="*/ 232 h 240"/>
                <a:gd name="T24" fmla="*/ 89 w 162"/>
                <a:gd name="T25" fmla="*/ 27 h 240"/>
                <a:gd name="T26" fmla="*/ 148 w 162"/>
                <a:gd name="T27" fmla="*/ 86 h 240"/>
                <a:gd name="T28" fmla="*/ 153 w 162"/>
                <a:gd name="T29" fmla="*/ 88 h 240"/>
                <a:gd name="T30" fmla="*/ 159 w 162"/>
                <a:gd name="T31" fmla="*/ 86 h 240"/>
                <a:gd name="T32" fmla="*/ 159 w 162"/>
                <a:gd name="T33" fmla="*/ 7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240">
                  <a:moveTo>
                    <a:pt x="159" y="74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6" y="2"/>
                    <a:pt x="85" y="1"/>
                    <a:pt x="84" y="1"/>
                  </a:cubicBezTo>
                  <a:cubicBezTo>
                    <a:pt x="82" y="0"/>
                    <a:pt x="80" y="0"/>
                    <a:pt x="78" y="1"/>
                  </a:cubicBezTo>
                  <a:cubicBezTo>
                    <a:pt x="77" y="1"/>
                    <a:pt x="76" y="2"/>
                    <a:pt x="76" y="2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78"/>
                    <a:pt x="0" y="83"/>
                    <a:pt x="4" y="86"/>
                  </a:cubicBezTo>
                  <a:cubicBezTo>
                    <a:pt x="7" y="89"/>
                    <a:pt x="12" y="89"/>
                    <a:pt x="15" y="8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32"/>
                    <a:pt x="73" y="232"/>
                    <a:pt x="73" y="232"/>
                  </a:cubicBezTo>
                  <a:cubicBezTo>
                    <a:pt x="73" y="236"/>
                    <a:pt x="77" y="240"/>
                    <a:pt x="81" y="240"/>
                  </a:cubicBezTo>
                  <a:cubicBezTo>
                    <a:pt x="86" y="240"/>
                    <a:pt x="89" y="236"/>
                    <a:pt x="89" y="232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9" y="87"/>
                    <a:pt x="151" y="88"/>
                    <a:pt x="153" y="88"/>
                  </a:cubicBezTo>
                  <a:cubicBezTo>
                    <a:pt x="155" y="88"/>
                    <a:pt x="157" y="87"/>
                    <a:pt x="159" y="86"/>
                  </a:cubicBezTo>
                  <a:cubicBezTo>
                    <a:pt x="162" y="83"/>
                    <a:pt x="162" y="78"/>
                    <a:pt x="159" y="74"/>
                  </a:cubicBezTo>
                  <a:close/>
                </a:path>
              </a:pathLst>
            </a:custGeom>
            <a:solidFill>
              <a:srgbClr val="002C77"/>
            </a:solidFill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9" name="Freeform 5" descr="Arrow up.">
              <a:extLst>
                <a:ext uri="{FF2B5EF4-FFF2-40B4-BE49-F238E27FC236}">
                  <a16:creationId xmlns:a16="http://schemas.microsoft.com/office/drawing/2014/main" id="{B816C746-ACDE-C3F2-D400-A8D23CEBF5E0}"/>
                </a:ext>
              </a:extLst>
            </p:cNvPr>
            <p:cNvSpPr>
              <a:spLocks/>
            </p:cNvSpPr>
            <p:nvPr>
              <p:custDataLst>
                <p:custData r:id="rId2"/>
              </p:custDataLst>
            </p:nvPr>
          </p:nvSpPr>
          <p:spPr bwMode="auto">
            <a:xfrm rot="10800000">
              <a:off x="1812239" y="2400207"/>
              <a:ext cx="504000" cy="656948"/>
            </a:xfrm>
            <a:custGeom>
              <a:avLst/>
              <a:gdLst>
                <a:gd name="T0" fmla="*/ 159 w 162"/>
                <a:gd name="T1" fmla="*/ 74 h 240"/>
                <a:gd name="T2" fmla="*/ 87 w 162"/>
                <a:gd name="T3" fmla="*/ 2 h 240"/>
                <a:gd name="T4" fmla="*/ 84 w 162"/>
                <a:gd name="T5" fmla="*/ 1 h 240"/>
                <a:gd name="T6" fmla="*/ 78 w 162"/>
                <a:gd name="T7" fmla="*/ 1 h 240"/>
                <a:gd name="T8" fmla="*/ 76 w 162"/>
                <a:gd name="T9" fmla="*/ 2 h 240"/>
                <a:gd name="T10" fmla="*/ 4 w 162"/>
                <a:gd name="T11" fmla="*/ 74 h 240"/>
                <a:gd name="T12" fmla="*/ 4 w 162"/>
                <a:gd name="T13" fmla="*/ 86 h 240"/>
                <a:gd name="T14" fmla="*/ 15 w 162"/>
                <a:gd name="T15" fmla="*/ 86 h 240"/>
                <a:gd name="T16" fmla="*/ 73 w 162"/>
                <a:gd name="T17" fmla="*/ 27 h 240"/>
                <a:gd name="T18" fmla="*/ 73 w 162"/>
                <a:gd name="T19" fmla="*/ 232 h 240"/>
                <a:gd name="T20" fmla="*/ 81 w 162"/>
                <a:gd name="T21" fmla="*/ 240 h 240"/>
                <a:gd name="T22" fmla="*/ 89 w 162"/>
                <a:gd name="T23" fmla="*/ 232 h 240"/>
                <a:gd name="T24" fmla="*/ 89 w 162"/>
                <a:gd name="T25" fmla="*/ 27 h 240"/>
                <a:gd name="T26" fmla="*/ 148 w 162"/>
                <a:gd name="T27" fmla="*/ 86 h 240"/>
                <a:gd name="T28" fmla="*/ 153 w 162"/>
                <a:gd name="T29" fmla="*/ 88 h 240"/>
                <a:gd name="T30" fmla="*/ 159 w 162"/>
                <a:gd name="T31" fmla="*/ 86 h 240"/>
                <a:gd name="T32" fmla="*/ 159 w 162"/>
                <a:gd name="T33" fmla="*/ 7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240">
                  <a:moveTo>
                    <a:pt x="159" y="74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6" y="2"/>
                    <a:pt x="85" y="1"/>
                    <a:pt x="84" y="1"/>
                  </a:cubicBezTo>
                  <a:cubicBezTo>
                    <a:pt x="82" y="0"/>
                    <a:pt x="80" y="0"/>
                    <a:pt x="78" y="1"/>
                  </a:cubicBezTo>
                  <a:cubicBezTo>
                    <a:pt x="77" y="1"/>
                    <a:pt x="76" y="2"/>
                    <a:pt x="76" y="2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78"/>
                    <a:pt x="0" y="83"/>
                    <a:pt x="4" y="86"/>
                  </a:cubicBezTo>
                  <a:cubicBezTo>
                    <a:pt x="7" y="89"/>
                    <a:pt x="12" y="89"/>
                    <a:pt x="15" y="8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32"/>
                    <a:pt x="73" y="232"/>
                    <a:pt x="73" y="232"/>
                  </a:cubicBezTo>
                  <a:cubicBezTo>
                    <a:pt x="73" y="236"/>
                    <a:pt x="77" y="240"/>
                    <a:pt x="81" y="240"/>
                  </a:cubicBezTo>
                  <a:cubicBezTo>
                    <a:pt x="86" y="240"/>
                    <a:pt x="89" y="236"/>
                    <a:pt x="89" y="232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9" y="87"/>
                    <a:pt x="151" y="88"/>
                    <a:pt x="153" y="88"/>
                  </a:cubicBezTo>
                  <a:cubicBezTo>
                    <a:pt x="155" y="88"/>
                    <a:pt x="157" y="87"/>
                    <a:pt x="159" y="86"/>
                  </a:cubicBezTo>
                  <a:cubicBezTo>
                    <a:pt x="162" y="83"/>
                    <a:pt x="162" y="78"/>
                    <a:pt x="159" y="74"/>
                  </a:cubicBezTo>
                  <a:close/>
                </a:path>
              </a:pathLst>
            </a:custGeom>
            <a:solidFill>
              <a:srgbClr val="002C77"/>
            </a:solidFill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8801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1D394-847F-F79D-6AA8-4D07FA838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CDE2-2F00-530D-C9BB-AF6C2610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cs typeface="Arial"/>
              </a:rPr>
              <a:t>Exceso de Pérdida de Tasa Variable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9B409C-3031-7365-74F8-0CBEC22C6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8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5E7CB06-0E78-0CE4-49DA-C6D034E6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40D3A-C5C8-2672-2F84-66630365C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762" y="1076469"/>
            <a:ext cx="11225025" cy="3204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5558332-6779-80BF-A95B-F87A551BF2B0}"/>
              </a:ext>
            </a:extLst>
          </p:cNvPr>
          <p:cNvSpPr txBox="1">
            <a:spLocks/>
          </p:cNvSpPr>
          <p:nvPr/>
        </p:nvSpPr>
        <p:spPr bwMode="gray">
          <a:xfrm>
            <a:off x="1312697" y="3272002"/>
            <a:ext cx="10629377" cy="13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3200" indent="-203200" algn="l" rtl="0" fontAlgn="base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2247">
              <a:buFontTx/>
              <a:buNone/>
              <a:defRPr/>
            </a:pPr>
            <a:r>
              <a:rPr lang="en-US" sz="1400" b="1" kern="0" dirty="0" err="1">
                <a:solidFill>
                  <a:schemeClr val="accent2"/>
                </a:solidFill>
                <a:ea typeface="MS PGothic"/>
              </a:rPr>
              <a:t>Consideraciones</a:t>
            </a:r>
            <a:endParaRPr lang="en-US" sz="1400" b="1" kern="0" dirty="0">
              <a:solidFill>
                <a:schemeClr val="accent2"/>
              </a:solidFill>
              <a:ea typeface="MS PGothic"/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La cotización tradicional del reaseguro considera la que la cotización por </a:t>
            </a:r>
            <a:r>
              <a:rPr lang="es-MX" sz="1200" dirty="0">
                <a:solidFill>
                  <a:schemeClr val="accent2"/>
                </a:solidFill>
              </a:rPr>
              <a:t>experiencia siniestral y por exposición </a:t>
            </a:r>
            <a:r>
              <a:rPr lang="es-MX" sz="1200" dirty="0"/>
              <a:t>deberían complementarse.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La tasa variable permite suavizar la diferencia entre la </a:t>
            </a:r>
            <a:r>
              <a:rPr lang="es-MX" sz="1200" dirty="0">
                <a:solidFill>
                  <a:schemeClr val="accent2"/>
                </a:solidFill>
              </a:rPr>
              <a:t>cotización por experiencia</a:t>
            </a:r>
            <a:r>
              <a:rPr lang="es-MX" sz="1200" dirty="0"/>
              <a:t>, y una </a:t>
            </a:r>
            <a:r>
              <a:rPr lang="es-MX" sz="1200" dirty="0">
                <a:solidFill>
                  <a:schemeClr val="accent2"/>
                </a:solidFill>
              </a:rPr>
              <a:t>cotización por exposición.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La </a:t>
            </a:r>
            <a:r>
              <a:rPr lang="es-MX" sz="1200" dirty="0">
                <a:solidFill>
                  <a:schemeClr val="accent2"/>
                </a:solidFill>
              </a:rPr>
              <a:t>severidad de los siniestros de autos </a:t>
            </a:r>
            <a:r>
              <a:rPr lang="es-MX" sz="1200" dirty="0"/>
              <a:t>en la sección de responsabilidad civil es muy distinta en Latinoamérica a la de los mercados más desarrollados.</a:t>
            </a:r>
          </a:p>
          <a:p>
            <a:pPr marL="182448" lvl="1" indent="-182448" defTabSz="914400"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srgbClr val="000000">
                  <a:lumMod val="95000"/>
                  <a:lumOff val="5000"/>
                </a:srgbClr>
              </a:solidFill>
              <a:ea typeface="MS PGothic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CF1D08-FE4B-7761-E8F2-6CC124669092}"/>
              </a:ext>
            </a:extLst>
          </p:cNvPr>
          <p:cNvCxnSpPr/>
          <p:nvPr/>
        </p:nvCxnSpPr>
        <p:spPr bwMode="auto">
          <a:xfrm>
            <a:off x="812359" y="1789562"/>
            <a:ext cx="0" cy="42408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CAB549A-EA26-3BC8-409F-C2044BB23CC2}"/>
              </a:ext>
            </a:extLst>
          </p:cNvPr>
          <p:cNvSpPr/>
          <p:nvPr/>
        </p:nvSpPr>
        <p:spPr bwMode="auto">
          <a:xfrm>
            <a:off x="540495" y="3251560"/>
            <a:ext cx="602260" cy="602260"/>
          </a:xfrm>
          <a:prstGeom prst="ellipse">
            <a:avLst/>
          </a:prstGeom>
          <a:solidFill>
            <a:schemeClr val="accent2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MS PGothic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1FAB97-BE54-88B0-B936-E05572961E68}"/>
              </a:ext>
            </a:extLst>
          </p:cNvPr>
          <p:cNvSpPr/>
          <p:nvPr/>
        </p:nvSpPr>
        <p:spPr bwMode="auto">
          <a:xfrm>
            <a:off x="491794" y="4676678"/>
            <a:ext cx="602260" cy="602260"/>
          </a:xfrm>
          <a:prstGeom prst="ellipse">
            <a:avLst/>
          </a:prstGeom>
          <a:solidFill>
            <a:schemeClr val="accent3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MS PGothic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087025E8-BF4B-F612-94F5-7F8AFBBA77C4}"/>
              </a:ext>
            </a:extLst>
          </p:cNvPr>
          <p:cNvSpPr txBox="1">
            <a:spLocks/>
          </p:cNvSpPr>
          <p:nvPr/>
        </p:nvSpPr>
        <p:spPr bwMode="gray">
          <a:xfrm>
            <a:off x="1328086" y="4696445"/>
            <a:ext cx="10274297" cy="134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3200" indent="-203200" algn="l" rtl="0" fontAlgn="base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2247">
              <a:buFontTx/>
              <a:buNone/>
              <a:defRPr/>
            </a:pPr>
            <a:r>
              <a:rPr lang="en-US" sz="1400" b="1" kern="0" dirty="0" err="1">
                <a:solidFill>
                  <a:schemeClr val="accent3"/>
                </a:solidFill>
                <a:ea typeface="MS PGothic"/>
              </a:rPr>
              <a:t>Observaciones</a:t>
            </a:r>
            <a:endParaRPr lang="en-US" sz="1400" b="1" kern="0" dirty="0">
              <a:solidFill>
                <a:schemeClr val="accent3"/>
              </a:solidFill>
              <a:ea typeface="MS PGothic"/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El ajuste final de estos contratos tiene más cálculos y por lo que </a:t>
            </a:r>
            <a:r>
              <a:rPr lang="es-MX" sz="1200" dirty="0">
                <a:solidFill>
                  <a:schemeClr val="accent3"/>
                </a:solidFill>
              </a:rPr>
              <a:t>es más compleja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El costo inicial es mas bajo, lo que </a:t>
            </a:r>
            <a:r>
              <a:rPr lang="es-MX" sz="1200" dirty="0">
                <a:solidFill>
                  <a:schemeClr val="accent3"/>
                </a:solidFill>
              </a:rPr>
              <a:t>ayuda a mitigar</a:t>
            </a:r>
            <a:r>
              <a:rPr lang="es-MX" sz="1200" dirty="0"/>
              <a:t> el financiamiento de siniestros.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2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s-MX" sz="1200" dirty="0"/>
          </a:p>
          <a:p>
            <a:pPr marL="0" lvl="1" indent="0" defTabSz="914400">
              <a:buNone/>
              <a:defRPr/>
            </a:pPr>
            <a:endParaRPr lang="en-US" sz="1200" kern="0" dirty="0">
              <a:solidFill>
                <a:srgbClr val="000000">
                  <a:lumMod val="95000"/>
                  <a:lumOff val="5000"/>
                </a:srgbClr>
              </a:solidFill>
              <a:ea typeface="MS PGothic"/>
            </a:endParaRPr>
          </a:p>
          <a:p>
            <a:pPr marL="182448" lvl="1" indent="-182448" defTabSz="914400"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srgbClr val="000000">
                  <a:lumMod val="95000"/>
                  <a:lumOff val="5000"/>
                </a:srgbClr>
              </a:solidFill>
              <a:ea typeface="MS PGothic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8991CAC8-585F-F503-0A71-11E24C6A2DEC}"/>
              </a:ext>
            </a:extLst>
          </p:cNvPr>
          <p:cNvSpPr txBox="1">
            <a:spLocks/>
          </p:cNvSpPr>
          <p:nvPr/>
        </p:nvSpPr>
        <p:spPr bwMode="gray">
          <a:xfrm>
            <a:off x="1312697" y="1656511"/>
            <a:ext cx="10135299" cy="118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3200" indent="-203200" algn="l" rtl="0" fontAlgn="base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2247">
              <a:buFontTx/>
              <a:buNone/>
              <a:defRPr/>
            </a:pPr>
            <a:r>
              <a:rPr lang="en-US" sz="1400" b="1" kern="0" dirty="0" err="1">
                <a:solidFill>
                  <a:schemeClr val="accent1"/>
                </a:solidFill>
                <a:ea typeface="MS PGothic"/>
              </a:rPr>
              <a:t>Características</a:t>
            </a:r>
            <a:r>
              <a:rPr lang="en-US" sz="1400" b="1" kern="0" dirty="0">
                <a:solidFill>
                  <a:schemeClr val="accent1"/>
                </a:solidFill>
                <a:ea typeface="MS PGothic"/>
              </a:rPr>
              <a:t> del </a:t>
            </a:r>
            <a:r>
              <a:rPr lang="en-US" sz="1400" b="1" kern="0" dirty="0" err="1">
                <a:solidFill>
                  <a:schemeClr val="accent1"/>
                </a:solidFill>
                <a:ea typeface="MS PGothic"/>
              </a:rPr>
              <a:t>Exceso</a:t>
            </a:r>
            <a:r>
              <a:rPr lang="en-US" sz="1400" b="1" kern="0" dirty="0">
                <a:solidFill>
                  <a:schemeClr val="accent1"/>
                </a:solidFill>
                <a:ea typeface="MS PGothic"/>
              </a:rPr>
              <a:t> de </a:t>
            </a:r>
            <a:r>
              <a:rPr lang="en-US" sz="1400" b="1" kern="0" dirty="0" err="1">
                <a:solidFill>
                  <a:schemeClr val="accent1"/>
                </a:solidFill>
                <a:ea typeface="MS PGothic"/>
              </a:rPr>
              <a:t>Pérdida</a:t>
            </a:r>
            <a:r>
              <a:rPr lang="en-US" sz="1400" b="1" kern="0" dirty="0">
                <a:solidFill>
                  <a:schemeClr val="accent1"/>
                </a:solidFill>
                <a:ea typeface="MS PGothic"/>
              </a:rPr>
              <a:t> de Tasa Variable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A diferencia del Exceso de Pérdida Tradicional donde la tasa se define al inicio del contrato, en el </a:t>
            </a:r>
            <a:r>
              <a:rPr lang="es-MX" sz="1200" dirty="0">
                <a:solidFill>
                  <a:schemeClr val="accent1"/>
                </a:solidFill>
              </a:rPr>
              <a:t>Exceso de Pérdida de Tasa Variable</a:t>
            </a:r>
            <a:r>
              <a:rPr lang="es-MX" sz="1200" dirty="0"/>
              <a:t>, la tasa </a:t>
            </a:r>
            <a:r>
              <a:rPr lang="es-MX" sz="1200" dirty="0">
                <a:solidFill>
                  <a:schemeClr val="accent1"/>
                </a:solidFill>
              </a:rPr>
              <a:t>se ajusta de acuerdo con la siniestralidad observada</a:t>
            </a:r>
            <a:r>
              <a:rPr lang="es-MX" sz="1200" dirty="0"/>
              <a:t>.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Se establece una </a:t>
            </a:r>
            <a:r>
              <a:rPr lang="es-MX" sz="1200" dirty="0">
                <a:solidFill>
                  <a:schemeClr val="accent1"/>
                </a:solidFill>
              </a:rPr>
              <a:t>tasa mínima </a:t>
            </a:r>
            <a:r>
              <a:rPr lang="es-MX" sz="1200" dirty="0"/>
              <a:t>para que, en caso de no haber siniestros, el reasegurador cubra los riesgos asumidos.</a:t>
            </a:r>
            <a:endParaRPr lang="es-MX" sz="1200" dirty="0">
              <a:solidFill>
                <a:schemeClr val="accent1"/>
              </a:solidFill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Se establece una </a:t>
            </a:r>
            <a:r>
              <a:rPr lang="es-MX" sz="1200" dirty="0">
                <a:solidFill>
                  <a:schemeClr val="accent1"/>
                </a:solidFill>
              </a:rPr>
              <a:t>tasa máxima </a:t>
            </a:r>
            <a:r>
              <a:rPr lang="es-MX" sz="1200" dirty="0"/>
              <a:t>para que, en caso de que se alcance el límite de la cobertura, la prima sea menor al límite y exista transferencia de riesgo..</a:t>
            </a:r>
            <a:endParaRPr lang="es-MX" sz="1200" dirty="0">
              <a:solidFill>
                <a:schemeClr val="accent1"/>
              </a:solidFill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Se establece un </a:t>
            </a:r>
            <a:r>
              <a:rPr lang="es-MX" sz="1200" dirty="0">
                <a:solidFill>
                  <a:schemeClr val="accent1"/>
                </a:solidFill>
              </a:rPr>
              <a:t>“factor de ajuste”</a:t>
            </a:r>
            <a:r>
              <a:rPr lang="es-MX" sz="1200" dirty="0"/>
              <a:t> a la siniestralidad, que incluye el recargo para gastos y el margen del reasegurador.</a:t>
            </a:r>
          </a:p>
          <a:p>
            <a:pPr marL="182448" lvl="1" indent="-182448" defTabSz="912247">
              <a:buFont typeface="Arial" panose="020B0604020202020204" pitchFamily="34" charset="0"/>
              <a:buChar char="•"/>
              <a:defRPr/>
            </a:pPr>
            <a:endParaRPr lang="en-US" sz="1200" b="1" kern="0" dirty="0">
              <a:solidFill>
                <a:schemeClr val="accent1"/>
              </a:solidFill>
              <a:ea typeface="MS PGothic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72C867-1A97-2D64-DC73-9A28C8E98ADD}"/>
              </a:ext>
            </a:extLst>
          </p:cNvPr>
          <p:cNvCxnSpPr/>
          <p:nvPr/>
        </p:nvCxnSpPr>
        <p:spPr bwMode="auto">
          <a:xfrm flipH="1">
            <a:off x="1328086" y="3124564"/>
            <a:ext cx="1027429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D9B699-EF4C-C447-17B6-7C2DA80493C8}"/>
              </a:ext>
            </a:extLst>
          </p:cNvPr>
          <p:cNvCxnSpPr/>
          <p:nvPr/>
        </p:nvCxnSpPr>
        <p:spPr bwMode="auto">
          <a:xfrm flipH="1">
            <a:off x="1328086" y="4580011"/>
            <a:ext cx="1027429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8603548-FB77-69FC-3F6A-2C5A043B026C}"/>
              </a:ext>
            </a:extLst>
          </p:cNvPr>
          <p:cNvSpPr/>
          <p:nvPr/>
        </p:nvSpPr>
        <p:spPr bwMode="auto">
          <a:xfrm>
            <a:off x="520641" y="1656961"/>
            <a:ext cx="602260" cy="60226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MS PGothic"/>
            </a:endParaRPr>
          </a:p>
        </p:txBody>
      </p:sp>
      <p:grpSp>
        <p:nvGrpSpPr>
          <p:cNvPr id="25" name="Group 3" descr="Hotel.">
            <a:extLst>
              <a:ext uri="{FF2B5EF4-FFF2-40B4-BE49-F238E27FC236}">
                <a16:creationId xmlns:a16="http://schemas.microsoft.com/office/drawing/2014/main" id="{954B7735-ACA7-F7AD-9089-76050E3B1502}"/>
              </a:ext>
            </a:extLst>
          </p:cNvPr>
          <p:cNvGrpSpPr>
            <a:grpSpLocks noChangeAspect="1"/>
          </p:cNvGrpSpPr>
          <p:nvPr>
            <p:custDataLst>
              <p:custData r:id="rId2"/>
            </p:custDataLst>
          </p:nvPr>
        </p:nvGrpSpPr>
        <p:grpSpPr bwMode="auto">
          <a:xfrm>
            <a:off x="639939" y="4799022"/>
            <a:ext cx="305970" cy="319931"/>
            <a:chOff x="3408" y="1731"/>
            <a:chExt cx="614" cy="614"/>
          </a:xfrm>
          <a:solidFill>
            <a:schemeClr val="bg1"/>
          </a:solidFill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FE1E3EB9-DA1A-3A69-E2BF-FA55033C38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8" y="1731"/>
              <a:ext cx="614" cy="614"/>
            </a:xfrm>
            <a:custGeom>
              <a:avLst/>
              <a:gdLst>
                <a:gd name="T0" fmla="*/ 248 w 256"/>
                <a:gd name="T1" fmla="*/ 168 h 256"/>
                <a:gd name="T2" fmla="*/ 208 w 256"/>
                <a:gd name="T3" fmla="*/ 168 h 256"/>
                <a:gd name="T4" fmla="*/ 208 w 256"/>
                <a:gd name="T5" fmla="*/ 56 h 256"/>
                <a:gd name="T6" fmla="*/ 200 w 256"/>
                <a:gd name="T7" fmla="*/ 48 h 256"/>
                <a:gd name="T8" fmla="*/ 152 w 256"/>
                <a:gd name="T9" fmla="*/ 48 h 256"/>
                <a:gd name="T10" fmla="*/ 152 w 256"/>
                <a:gd name="T11" fmla="*/ 8 h 256"/>
                <a:gd name="T12" fmla="*/ 144 w 256"/>
                <a:gd name="T13" fmla="*/ 0 h 256"/>
                <a:gd name="T14" fmla="*/ 136 w 256"/>
                <a:gd name="T15" fmla="*/ 8 h 256"/>
                <a:gd name="T16" fmla="*/ 136 w 256"/>
                <a:gd name="T17" fmla="*/ 16 h 256"/>
                <a:gd name="T18" fmla="*/ 120 w 256"/>
                <a:gd name="T19" fmla="*/ 16 h 256"/>
                <a:gd name="T20" fmla="*/ 120 w 256"/>
                <a:gd name="T21" fmla="*/ 8 h 256"/>
                <a:gd name="T22" fmla="*/ 112 w 256"/>
                <a:gd name="T23" fmla="*/ 0 h 256"/>
                <a:gd name="T24" fmla="*/ 104 w 256"/>
                <a:gd name="T25" fmla="*/ 8 h 256"/>
                <a:gd name="T26" fmla="*/ 104 w 256"/>
                <a:gd name="T27" fmla="*/ 48 h 256"/>
                <a:gd name="T28" fmla="*/ 56 w 256"/>
                <a:gd name="T29" fmla="*/ 48 h 256"/>
                <a:gd name="T30" fmla="*/ 48 w 256"/>
                <a:gd name="T31" fmla="*/ 56 h 256"/>
                <a:gd name="T32" fmla="*/ 48 w 256"/>
                <a:gd name="T33" fmla="*/ 168 h 256"/>
                <a:gd name="T34" fmla="*/ 8 w 256"/>
                <a:gd name="T35" fmla="*/ 168 h 256"/>
                <a:gd name="T36" fmla="*/ 0 w 256"/>
                <a:gd name="T37" fmla="*/ 176 h 256"/>
                <a:gd name="T38" fmla="*/ 0 w 256"/>
                <a:gd name="T39" fmla="*/ 248 h 256"/>
                <a:gd name="T40" fmla="*/ 8 w 256"/>
                <a:gd name="T41" fmla="*/ 256 h 256"/>
                <a:gd name="T42" fmla="*/ 56 w 256"/>
                <a:gd name="T43" fmla="*/ 256 h 256"/>
                <a:gd name="T44" fmla="*/ 200 w 256"/>
                <a:gd name="T45" fmla="*/ 256 h 256"/>
                <a:gd name="T46" fmla="*/ 248 w 256"/>
                <a:gd name="T47" fmla="*/ 256 h 256"/>
                <a:gd name="T48" fmla="*/ 256 w 256"/>
                <a:gd name="T49" fmla="*/ 248 h 256"/>
                <a:gd name="T50" fmla="*/ 256 w 256"/>
                <a:gd name="T51" fmla="*/ 176 h 256"/>
                <a:gd name="T52" fmla="*/ 248 w 256"/>
                <a:gd name="T53" fmla="*/ 168 h 256"/>
                <a:gd name="T54" fmla="*/ 120 w 256"/>
                <a:gd name="T55" fmla="*/ 32 h 256"/>
                <a:gd name="T56" fmla="*/ 136 w 256"/>
                <a:gd name="T57" fmla="*/ 32 h 256"/>
                <a:gd name="T58" fmla="*/ 136 w 256"/>
                <a:gd name="T59" fmla="*/ 48 h 256"/>
                <a:gd name="T60" fmla="*/ 120 w 256"/>
                <a:gd name="T61" fmla="*/ 48 h 256"/>
                <a:gd name="T62" fmla="*/ 120 w 256"/>
                <a:gd name="T63" fmla="*/ 32 h 256"/>
                <a:gd name="T64" fmla="*/ 16 w 256"/>
                <a:gd name="T65" fmla="*/ 184 h 256"/>
                <a:gd name="T66" fmla="*/ 48 w 256"/>
                <a:gd name="T67" fmla="*/ 184 h 256"/>
                <a:gd name="T68" fmla="*/ 48 w 256"/>
                <a:gd name="T69" fmla="*/ 240 h 256"/>
                <a:gd name="T70" fmla="*/ 16 w 256"/>
                <a:gd name="T71" fmla="*/ 240 h 256"/>
                <a:gd name="T72" fmla="*/ 16 w 256"/>
                <a:gd name="T73" fmla="*/ 184 h 256"/>
                <a:gd name="T74" fmla="*/ 64 w 256"/>
                <a:gd name="T75" fmla="*/ 64 h 256"/>
                <a:gd name="T76" fmla="*/ 192 w 256"/>
                <a:gd name="T77" fmla="*/ 64 h 256"/>
                <a:gd name="T78" fmla="*/ 192 w 256"/>
                <a:gd name="T79" fmla="*/ 240 h 256"/>
                <a:gd name="T80" fmla="*/ 152 w 256"/>
                <a:gd name="T81" fmla="*/ 240 h 256"/>
                <a:gd name="T82" fmla="*/ 152 w 256"/>
                <a:gd name="T83" fmla="*/ 216 h 256"/>
                <a:gd name="T84" fmla="*/ 144 w 256"/>
                <a:gd name="T85" fmla="*/ 208 h 256"/>
                <a:gd name="T86" fmla="*/ 112 w 256"/>
                <a:gd name="T87" fmla="*/ 208 h 256"/>
                <a:gd name="T88" fmla="*/ 104 w 256"/>
                <a:gd name="T89" fmla="*/ 216 h 256"/>
                <a:gd name="T90" fmla="*/ 104 w 256"/>
                <a:gd name="T91" fmla="*/ 240 h 256"/>
                <a:gd name="T92" fmla="*/ 64 w 256"/>
                <a:gd name="T93" fmla="*/ 240 h 256"/>
                <a:gd name="T94" fmla="*/ 64 w 256"/>
                <a:gd name="T95" fmla="*/ 64 h 256"/>
                <a:gd name="T96" fmla="*/ 136 w 256"/>
                <a:gd name="T97" fmla="*/ 240 h 256"/>
                <a:gd name="T98" fmla="*/ 120 w 256"/>
                <a:gd name="T99" fmla="*/ 240 h 256"/>
                <a:gd name="T100" fmla="*/ 120 w 256"/>
                <a:gd name="T101" fmla="*/ 224 h 256"/>
                <a:gd name="T102" fmla="*/ 136 w 256"/>
                <a:gd name="T103" fmla="*/ 224 h 256"/>
                <a:gd name="T104" fmla="*/ 136 w 256"/>
                <a:gd name="T105" fmla="*/ 240 h 256"/>
                <a:gd name="T106" fmla="*/ 240 w 256"/>
                <a:gd name="T107" fmla="*/ 240 h 256"/>
                <a:gd name="T108" fmla="*/ 208 w 256"/>
                <a:gd name="T109" fmla="*/ 240 h 256"/>
                <a:gd name="T110" fmla="*/ 208 w 256"/>
                <a:gd name="T111" fmla="*/ 184 h 256"/>
                <a:gd name="T112" fmla="*/ 240 w 256"/>
                <a:gd name="T113" fmla="*/ 184 h 256"/>
                <a:gd name="T114" fmla="*/ 240 w 256"/>
                <a:gd name="T115" fmla="*/ 24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6" h="256">
                  <a:moveTo>
                    <a:pt x="248" y="168"/>
                  </a:moveTo>
                  <a:cubicBezTo>
                    <a:pt x="208" y="168"/>
                    <a:pt x="208" y="168"/>
                    <a:pt x="208" y="168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2"/>
                    <a:pt x="205" y="48"/>
                    <a:pt x="200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4"/>
                    <a:pt x="149" y="0"/>
                    <a:pt x="144" y="0"/>
                  </a:cubicBezTo>
                  <a:cubicBezTo>
                    <a:pt x="140" y="0"/>
                    <a:pt x="136" y="4"/>
                    <a:pt x="136" y="8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4"/>
                    <a:pt x="117" y="0"/>
                    <a:pt x="112" y="0"/>
                  </a:cubicBezTo>
                  <a:cubicBezTo>
                    <a:pt x="108" y="0"/>
                    <a:pt x="104" y="4"/>
                    <a:pt x="104" y="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2" y="48"/>
                    <a:pt x="48" y="52"/>
                    <a:pt x="48" y="56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4" y="168"/>
                    <a:pt x="0" y="172"/>
                    <a:pt x="0" y="176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200" y="256"/>
                    <a:pt x="200" y="256"/>
                    <a:pt x="200" y="256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53" y="256"/>
                    <a:pt x="256" y="252"/>
                    <a:pt x="256" y="248"/>
                  </a:cubicBezTo>
                  <a:cubicBezTo>
                    <a:pt x="256" y="176"/>
                    <a:pt x="256" y="176"/>
                    <a:pt x="256" y="176"/>
                  </a:cubicBezTo>
                  <a:cubicBezTo>
                    <a:pt x="256" y="172"/>
                    <a:pt x="253" y="168"/>
                    <a:pt x="248" y="168"/>
                  </a:cubicBezTo>
                  <a:close/>
                  <a:moveTo>
                    <a:pt x="120" y="32"/>
                  </a:moveTo>
                  <a:cubicBezTo>
                    <a:pt x="136" y="32"/>
                    <a:pt x="136" y="32"/>
                    <a:pt x="136" y="32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20" y="48"/>
                    <a:pt x="120" y="48"/>
                    <a:pt x="120" y="48"/>
                  </a:cubicBezTo>
                  <a:lnTo>
                    <a:pt x="120" y="32"/>
                  </a:lnTo>
                  <a:close/>
                  <a:moveTo>
                    <a:pt x="16" y="184"/>
                  </a:moveTo>
                  <a:cubicBezTo>
                    <a:pt x="48" y="184"/>
                    <a:pt x="48" y="184"/>
                    <a:pt x="48" y="184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16" y="240"/>
                    <a:pt x="16" y="240"/>
                    <a:pt x="16" y="240"/>
                  </a:cubicBezTo>
                  <a:lnTo>
                    <a:pt x="16" y="184"/>
                  </a:lnTo>
                  <a:close/>
                  <a:moveTo>
                    <a:pt x="64" y="64"/>
                  </a:moveTo>
                  <a:cubicBezTo>
                    <a:pt x="192" y="64"/>
                    <a:pt x="192" y="64"/>
                    <a:pt x="192" y="64"/>
                  </a:cubicBezTo>
                  <a:cubicBezTo>
                    <a:pt x="192" y="240"/>
                    <a:pt x="192" y="240"/>
                    <a:pt x="192" y="240"/>
                  </a:cubicBezTo>
                  <a:cubicBezTo>
                    <a:pt x="152" y="240"/>
                    <a:pt x="152" y="240"/>
                    <a:pt x="152" y="240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2" y="212"/>
                    <a:pt x="149" y="208"/>
                    <a:pt x="144" y="208"/>
                  </a:cubicBezTo>
                  <a:cubicBezTo>
                    <a:pt x="112" y="208"/>
                    <a:pt x="112" y="208"/>
                    <a:pt x="112" y="208"/>
                  </a:cubicBezTo>
                  <a:cubicBezTo>
                    <a:pt x="108" y="208"/>
                    <a:pt x="104" y="212"/>
                    <a:pt x="104" y="216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64" y="240"/>
                    <a:pt x="64" y="240"/>
                    <a:pt x="64" y="240"/>
                  </a:cubicBezTo>
                  <a:lnTo>
                    <a:pt x="64" y="64"/>
                  </a:lnTo>
                  <a:close/>
                  <a:moveTo>
                    <a:pt x="136" y="240"/>
                  </a:moveTo>
                  <a:cubicBezTo>
                    <a:pt x="120" y="240"/>
                    <a:pt x="120" y="240"/>
                    <a:pt x="120" y="240"/>
                  </a:cubicBezTo>
                  <a:cubicBezTo>
                    <a:pt x="120" y="224"/>
                    <a:pt x="120" y="224"/>
                    <a:pt x="120" y="224"/>
                  </a:cubicBezTo>
                  <a:cubicBezTo>
                    <a:pt x="136" y="224"/>
                    <a:pt x="136" y="224"/>
                    <a:pt x="136" y="224"/>
                  </a:cubicBezTo>
                  <a:lnTo>
                    <a:pt x="136" y="240"/>
                  </a:lnTo>
                  <a:close/>
                  <a:moveTo>
                    <a:pt x="240" y="240"/>
                  </a:moveTo>
                  <a:cubicBezTo>
                    <a:pt x="208" y="240"/>
                    <a:pt x="208" y="240"/>
                    <a:pt x="208" y="240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40" y="184"/>
                    <a:pt x="240" y="184"/>
                    <a:pt x="240" y="184"/>
                  </a:cubicBezTo>
                  <a:lnTo>
                    <a:pt x="24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64F2E72E-67EB-A9D2-DE35-318C73FA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922"/>
              <a:ext cx="77" cy="39"/>
            </a:xfrm>
            <a:custGeom>
              <a:avLst/>
              <a:gdLst>
                <a:gd name="T0" fmla="*/ 8 w 32"/>
                <a:gd name="T1" fmla="*/ 16 h 16"/>
                <a:gd name="T2" fmla="*/ 24 w 32"/>
                <a:gd name="T3" fmla="*/ 16 h 16"/>
                <a:gd name="T4" fmla="*/ 32 w 32"/>
                <a:gd name="T5" fmla="*/ 8 h 16"/>
                <a:gd name="T6" fmla="*/ 24 w 32"/>
                <a:gd name="T7" fmla="*/ 0 h 16"/>
                <a:gd name="T8" fmla="*/ 8 w 32"/>
                <a:gd name="T9" fmla="*/ 0 h 16"/>
                <a:gd name="T10" fmla="*/ 0 w 32"/>
                <a:gd name="T11" fmla="*/ 8 h 16"/>
                <a:gd name="T12" fmla="*/ 8 w 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8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9" y="16"/>
                    <a:pt x="32" y="12"/>
                    <a:pt x="32" y="8"/>
                  </a:cubicBezTo>
                  <a:cubicBezTo>
                    <a:pt x="32" y="4"/>
                    <a:pt x="29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418002C0-9212-FB87-B5EF-8DF74D2F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922"/>
              <a:ext cx="76" cy="39"/>
            </a:xfrm>
            <a:custGeom>
              <a:avLst/>
              <a:gdLst>
                <a:gd name="T0" fmla="*/ 8 w 32"/>
                <a:gd name="T1" fmla="*/ 16 h 16"/>
                <a:gd name="T2" fmla="*/ 24 w 32"/>
                <a:gd name="T3" fmla="*/ 16 h 16"/>
                <a:gd name="T4" fmla="*/ 32 w 32"/>
                <a:gd name="T5" fmla="*/ 8 h 16"/>
                <a:gd name="T6" fmla="*/ 24 w 32"/>
                <a:gd name="T7" fmla="*/ 0 h 16"/>
                <a:gd name="T8" fmla="*/ 8 w 32"/>
                <a:gd name="T9" fmla="*/ 0 h 16"/>
                <a:gd name="T10" fmla="*/ 0 w 32"/>
                <a:gd name="T11" fmla="*/ 8 h 16"/>
                <a:gd name="T12" fmla="*/ 8 w 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8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9" y="16"/>
                    <a:pt x="32" y="12"/>
                    <a:pt x="32" y="8"/>
                  </a:cubicBezTo>
                  <a:cubicBezTo>
                    <a:pt x="32" y="4"/>
                    <a:pt x="29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37E85990-B977-374A-F8A2-D1091A4AE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999"/>
              <a:ext cx="77" cy="39"/>
            </a:xfrm>
            <a:custGeom>
              <a:avLst/>
              <a:gdLst>
                <a:gd name="T0" fmla="*/ 8 w 32"/>
                <a:gd name="T1" fmla="*/ 16 h 16"/>
                <a:gd name="T2" fmla="*/ 24 w 32"/>
                <a:gd name="T3" fmla="*/ 16 h 16"/>
                <a:gd name="T4" fmla="*/ 32 w 32"/>
                <a:gd name="T5" fmla="*/ 8 h 16"/>
                <a:gd name="T6" fmla="*/ 24 w 32"/>
                <a:gd name="T7" fmla="*/ 0 h 16"/>
                <a:gd name="T8" fmla="*/ 8 w 32"/>
                <a:gd name="T9" fmla="*/ 0 h 16"/>
                <a:gd name="T10" fmla="*/ 0 w 32"/>
                <a:gd name="T11" fmla="*/ 8 h 16"/>
                <a:gd name="T12" fmla="*/ 8 w 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8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9" y="16"/>
                    <a:pt x="32" y="12"/>
                    <a:pt x="32" y="8"/>
                  </a:cubicBezTo>
                  <a:cubicBezTo>
                    <a:pt x="32" y="4"/>
                    <a:pt x="29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E4536E1C-FBED-3D28-CF0A-67644D70F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999"/>
              <a:ext cx="76" cy="39"/>
            </a:xfrm>
            <a:custGeom>
              <a:avLst/>
              <a:gdLst>
                <a:gd name="T0" fmla="*/ 8 w 32"/>
                <a:gd name="T1" fmla="*/ 16 h 16"/>
                <a:gd name="T2" fmla="*/ 24 w 32"/>
                <a:gd name="T3" fmla="*/ 16 h 16"/>
                <a:gd name="T4" fmla="*/ 32 w 32"/>
                <a:gd name="T5" fmla="*/ 8 h 16"/>
                <a:gd name="T6" fmla="*/ 24 w 32"/>
                <a:gd name="T7" fmla="*/ 0 h 16"/>
                <a:gd name="T8" fmla="*/ 8 w 32"/>
                <a:gd name="T9" fmla="*/ 0 h 16"/>
                <a:gd name="T10" fmla="*/ 0 w 32"/>
                <a:gd name="T11" fmla="*/ 8 h 16"/>
                <a:gd name="T12" fmla="*/ 8 w 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8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9" y="16"/>
                    <a:pt x="32" y="12"/>
                    <a:pt x="32" y="8"/>
                  </a:cubicBezTo>
                  <a:cubicBezTo>
                    <a:pt x="32" y="4"/>
                    <a:pt x="29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CE4EB6BC-E1BB-37F3-BC7B-9761ADD2E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2076"/>
              <a:ext cx="77" cy="38"/>
            </a:xfrm>
            <a:custGeom>
              <a:avLst/>
              <a:gdLst>
                <a:gd name="T0" fmla="*/ 8 w 32"/>
                <a:gd name="T1" fmla="*/ 16 h 16"/>
                <a:gd name="T2" fmla="*/ 24 w 32"/>
                <a:gd name="T3" fmla="*/ 16 h 16"/>
                <a:gd name="T4" fmla="*/ 32 w 32"/>
                <a:gd name="T5" fmla="*/ 8 h 16"/>
                <a:gd name="T6" fmla="*/ 24 w 32"/>
                <a:gd name="T7" fmla="*/ 0 h 16"/>
                <a:gd name="T8" fmla="*/ 8 w 32"/>
                <a:gd name="T9" fmla="*/ 0 h 16"/>
                <a:gd name="T10" fmla="*/ 0 w 32"/>
                <a:gd name="T11" fmla="*/ 8 h 16"/>
                <a:gd name="T12" fmla="*/ 8 w 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8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9" y="16"/>
                    <a:pt x="32" y="12"/>
                    <a:pt x="32" y="8"/>
                  </a:cubicBezTo>
                  <a:cubicBezTo>
                    <a:pt x="32" y="4"/>
                    <a:pt x="29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0F3C6282-6654-1F17-EDF9-B25D2ACD7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2076"/>
              <a:ext cx="76" cy="38"/>
            </a:xfrm>
            <a:custGeom>
              <a:avLst/>
              <a:gdLst>
                <a:gd name="T0" fmla="*/ 8 w 32"/>
                <a:gd name="T1" fmla="*/ 16 h 16"/>
                <a:gd name="T2" fmla="*/ 24 w 32"/>
                <a:gd name="T3" fmla="*/ 16 h 16"/>
                <a:gd name="T4" fmla="*/ 32 w 32"/>
                <a:gd name="T5" fmla="*/ 8 h 16"/>
                <a:gd name="T6" fmla="*/ 24 w 32"/>
                <a:gd name="T7" fmla="*/ 0 h 16"/>
                <a:gd name="T8" fmla="*/ 8 w 32"/>
                <a:gd name="T9" fmla="*/ 0 h 16"/>
                <a:gd name="T10" fmla="*/ 0 w 32"/>
                <a:gd name="T11" fmla="*/ 8 h 16"/>
                <a:gd name="T12" fmla="*/ 8 w 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8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9" y="16"/>
                    <a:pt x="32" y="12"/>
                    <a:pt x="32" y="8"/>
                  </a:cubicBezTo>
                  <a:cubicBezTo>
                    <a:pt x="32" y="4"/>
                    <a:pt x="29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97C103F-5352-61FD-4E7C-D74DC9B4E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2153"/>
              <a:ext cx="77" cy="38"/>
            </a:xfrm>
            <a:custGeom>
              <a:avLst/>
              <a:gdLst>
                <a:gd name="T0" fmla="*/ 24 w 32"/>
                <a:gd name="T1" fmla="*/ 16 h 16"/>
                <a:gd name="T2" fmla="*/ 32 w 32"/>
                <a:gd name="T3" fmla="*/ 8 h 16"/>
                <a:gd name="T4" fmla="*/ 24 w 32"/>
                <a:gd name="T5" fmla="*/ 0 h 16"/>
                <a:gd name="T6" fmla="*/ 8 w 32"/>
                <a:gd name="T7" fmla="*/ 0 h 16"/>
                <a:gd name="T8" fmla="*/ 0 w 32"/>
                <a:gd name="T9" fmla="*/ 8 h 16"/>
                <a:gd name="T10" fmla="*/ 8 w 32"/>
                <a:gd name="T11" fmla="*/ 16 h 16"/>
                <a:gd name="T12" fmla="*/ 24 w 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24" y="16"/>
                  </a:moveTo>
                  <a:cubicBezTo>
                    <a:pt x="29" y="16"/>
                    <a:pt x="32" y="12"/>
                    <a:pt x="32" y="8"/>
                  </a:cubicBezTo>
                  <a:cubicBezTo>
                    <a:pt x="32" y="4"/>
                    <a:pt x="29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lnTo>
                    <a:pt x="2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70680125-44D5-EB1B-F27F-3F3ECF6C9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2153"/>
              <a:ext cx="76" cy="38"/>
            </a:xfrm>
            <a:custGeom>
              <a:avLst/>
              <a:gdLst>
                <a:gd name="T0" fmla="*/ 8 w 32"/>
                <a:gd name="T1" fmla="*/ 16 h 16"/>
                <a:gd name="T2" fmla="*/ 24 w 32"/>
                <a:gd name="T3" fmla="*/ 16 h 16"/>
                <a:gd name="T4" fmla="*/ 32 w 32"/>
                <a:gd name="T5" fmla="*/ 8 h 16"/>
                <a:gd name="T6" fmla="*/ 24 w 32"/>
                <a:gd name="T7" fmla="*/ 0 h 16"/>
                <a:gd name="T8" fmla="*/ 8 w 32"/>
                <a:gd name="T9" fmla="*/ 0 h 16"/>
                <a:gd name="T10" fmla="*/ 0 w 32"/>
                <a:gd name="T11" fmla="*/ 8 h 16"/>
                <a:gd name="T12" fmla="*/ 8 w 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8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9" y="16"/>
                    <a:pt x="32" y="12"/>
                    <a:pt x="32" y="8"/>
                  </a:cubicBezTo>
                  <a:cubicBezTo>
                    <a:pt x="32" y="4"/>
                    <a:pt x="29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EB5E2BC4-72FA-8DC9-634A-B16B804CC50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1946" y="1817344"/>
            <a:ext cx="274320" cy="274320"/>
            <a:chOff x="3838" y="2158"/>
            <a:chExt cx="578" cy="578"/>
          </a:xfrm>
          <a:solidFill>
            <a:schemeClr val="bg1"/>
          </a:solidFill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C5D7F2D-E576-FF7A-5DBC-4E7849BDD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" y="2160"/>
              <a:ext cx="329" cy="326"/>
            </a:xfrm>
            <a:custGeom>
              <a:avLst/>
              <a:gdLst>
                <a:gd name="T0" fmla="*/ 137 w 137"/>
                <a:gd name="T1" fmla="*/ 5 h 136"/>
                <a:gd name="T2" fmla="*/ 132 w 137"/>
                <a:gd name="T3" fmla="*/ 1 h 136"/>
                <a:gd name="T4" fmla="*/ 129 w 137"/>
                <a:gd name="T5" fmla="*/ 0 h 136"/>
                <a:gd name="T6" fmla="*/ 57 w 137"/>
                <a:gd name="T7" fmla="*/ 0 h 136"/>
                <a:gd name="T8" fmla="*/ 49 w 137"/>
                <a:gd name="T9" fmla="*/ 8 h 136"/>
                <a:gd name="T10" fmla="*/ 57 w 137"/>
                <a:gd name="T11" fmla="*/ 16 h 136"/>
                <a:gd name="T12" fmla="*/ 110 w 137"/>
                <a:gd name="T13" fmla="*/ 16 h 136"/>
                <a:gd name="T14" fmla="*/ 4 w 137"/>
                <a:gd name="T15" fmla="*/ 122 h 136"/>
                <a:gd name="T16" fmla="*/ 4 w 137"/>
                <a:gd name="T17" fmla="*/ 134 h 136"/>
                <a:gd name="T18" fmla="*/ 9 w 137"/>
                <a:gd name="T19" fmla="*/ 136 h 136"/>
                <a:gd name="T20" fmla="*/ 15 w 137"/>
                <a:gd name="T21" fmla="*/ 134 h 136"/>
                <a:gd name="T22" fmla="*/ 121 w 137"/>
                <a:gd name="T23" fmla="*/ 27 h 136"/>
                <a:gd name="T24" fmla="*/ 121 w 137"/>
                <a:gd name="T25" fmla="*/ 80 h 136"/>
                <a:gd name="T26" fmla="*/ 129 w 137"/>
                <a:gd name="T27" fmla="*/ 88 h 136"/>
                <a:gd name="T28" fmla="*/ 137 w 137"/>
                <a:gd name="T29" fmla="*/ 80 h 136"/>
                <a:gd name="T30" fmla="*/ 137 w 137"/>
                <a:gd name="T31" fmla="*/ 8 h 136"/>
                <a:gd name="T32" fmla="*/ 137 w 137"/>
                <a:gd name="T33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36">
                  <a:moveTo>
                    <a:pt x="137" y="5"/>
                  </a:moveTo>
                  <a:cubicBezTo>
                    <a:pt x="136" y="3"/>
                    <a:pt x="134" y="1"/>
                    <a:pt x="132" y="1"/>
                  </a:cubicBezTo>
                  <a:cubicBezTo>
                    <a:pt x="131" y="0"/>
                    <a:pt x="130" y="0"/>
                    <a:pt x="12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3" y="0"/>
                    <a:pt x="49" y="4"/>
                    <a:pt x="49" y="8"/>
                  </a:cubicBezTo>
                  <a:cubicBezTo>
                    <a:pt x="49" y="12"/>
                    <a:pt x="53" y="16"/>
                    <a:pt x="57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0" y="126"/>
                    <a:pt x="0" y="131"/>
                    <a:pt x="4" y="134"/>
                  </a:cubicBezTo>
                  <a:cubicBezTo>
                    <a:pt x="5" y="135"/>
                    <a:pt x="7" y="136"/>
                    <a:pt x="9" y="136"/>
                  </a:cubicBezTo>
                  <a:cubicBezTo>
                    <a:pt x="11" y="136"/>
                    <a:pt x="13" y="135"/>
                    <a:pt x="15" y="134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1" y="84"/>
                    <a:pt x="125" y="88"/>
                    <a:pt x="129" y="88"/>
                  </a:cubicBezTo>
                  <a:cubicBezTo>
                    <a:pt x="134" y="88"/>
                    <a:pt x="137" y="84"/>
                    <a:pt x="137" y="80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7"/>
                    <a:pt x="137" y="6"/>
                    <a:pt x="13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4426586-E4E3-CB7D-8039-BFA41CC55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2158"/>
              <a:ext cx="197" cy="194"/>
            </a:xfrm>
            <a:custGeom>
              <a:avLst/>
              <a:gdLst>
                <a:gd name="T0" fmla="*/ 4 w 82"/>
                <a:gd name="T1" fmla="*/ 79 h 81"/>
                <a:gd name="T2" fmla="*/ 9 w 82"/>
                <a:gd name="T3" fmla="*/ 81 h 81"/>
                <a:gd name="T4" fmla="*/ 15 w 82"/>
                <a:gd name="T5" fmla="*/ 79 h 81"/>
                <a:gd name="T6" fmla="*/ 41 w 82"/>
                <a:gd name="T7" fmla="*/ 52 h 81"/>
                <a:gd name="T8" fmla="*/ 68 w 82"/>
                <a:gd name="T9" fmla="*/ 79 h 81"/>
                <a:gd name="T10" fmla="*/ 73 w 82"/>
                <a:gd name="T11" fmla="*/ 81 h 81"/>
                <a:gd name="T12" fmla="*/ 79 w 82"/>
                <a:gd name="T13" fmla="*/ 79 h 81"/>
                <a:gd name="T14" fmla="*/ 79 w 82"/>
                <a:gd name="T15" fmla="*/ 67 h 81"/>
                <a:gd name="T16" fmla="*/ 53 w 82"/>
                <a:gd name="T17" fmla="*/ 41 h 81"/>
                <a:gd name="T18" fmla="*/ 79 w 82"/>
                <a:gd name="T19" fmla="*/ 15 h 81"/>
                <a:gd name="T20" fmla="*/ 79 w 82"/>
                <a:gd name="T21" fmla="*/ 3 h 81"/>
                <a:gd name="T22" fmla="*/ 68 w 82"/>
                <a:gd name="T23" fmla="*/ 3 h 81"/>
                <a:gd name="T24" fmla="*/ 41 w 82"/>
                <a:gd name="T25" fmla="*/ 30 h 81"/>
                <a:gd name="T26" fmla="*/ 15 w 82"/>
                <a:gd name="T27" fmla="*/ 3 h 81"/>
                <a:gd name="T28" fmla="*/ 4 w 82"/>
                <a:gd name="T29" fmla="*/ 3 h 81"/>
                <a:gd name="T30" fmla="*/ 4 w 82"/>
                <a:gd name="T31" fmla="*/ 15 h 81"/>
                <a:gd name="T32" fmla="*/ 30 w 82"/>
                <a:gd name="T33" fmla="*/ 41 h 81"/>
                <a:gd name="T34" fmla="*/ 4 w 82"/>
                <a:gd name="T35" fmla="*/ 67 h 81"/>
                <a:gd name="T36" fmla="*/ 4 w 82"/>
                <a:gd name="T37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1">
                  <a:moveTo>
                    <a:pt x="4" y="79"/>
                  </a:moveTo>
                  <a:cubicBezTo>
                    <a:pt x="5" y="80"/>
                    <a:pt x="7" y="81"/>
                    <a:pt x="9" y="81"/>
                  </a:cubicBezTo>
                  <a:cubicBezTo>
                    <a:pt x="11" y="81"/>
                    <a:pt x="13" y="80"/>
                    <a:pt x="15" y="79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9" y="80"/>
                    <a:pt x="71" y="81"/>
                    <a:pt x="73" y="81"/>
                  </a:cubicBezTo>
                  <a:cubicBezTo>
                    <a:pt x="75" y="81"/>
                    <a:pt x="77" y="80"/>
                    <a:pt x="79" y="79"/>
                  </a:cubicBezTo>
                  <a:cubicBezTo>
                    <a:pt x="82" y="76"/>
                    <a:pt x="82" y="71"/>
                    <a:pt x="79" y="6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2" y="12"/>
                    <a:pt x="82" y="7"/>
                    <a:pt x="79" y="3"/>
                  </a:cubicBezTo>
                  <a:cubicBezTo>
                    <a:pt x="76" y="0"/>
                    <a:pt x="71" y="0"/>
                    <a:pt x="68" y="3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2" y="0"/>
                    <a:pt x="7" y="0"/>
                    <a:pt x="4" y="3"/>
                  </a:cubicBezTo>
                  <a:cubicBezTo>
                    <a:pt x="0" y="7"/>
                    <a:pt x="0" y="12"/>
                    <a:pt x="4" y="15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71"/>
                    <a:pt x="0" y="76"/>
                    <a:pt x="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93C2EC27-7542-2746-DAD2-55934F677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2503"/>
              <a:ext cx="197" cy="195"/>
            </a:xfrm>
            <a:custGeom>
              <a:avLst/>
              <a:gdLst>
                <a:gd name="T0" fmla="*/ 79 w 82"/>
                <a:gd name="T1" fmla="*/ 3 h 81"/>
                <a:gd name="T2" fmla="*/ 68 w 82"/>
                <a:gd name="T3" fmla="*/ 3 h 81"/>
                <a:gd name="T4" fmla="*/ 41 w 82"/>
                <a:gd name="T5" fmla="*/ 30 h 81"/>
                <a:gd name="T6" fmla="*/ 15 w 82"/>
                <a:gd name="T7" fmla="*/ 3 h 81"/>
                <a:gd name="T8" fmla="*/ 4 w 82"/>
                <a:gd name="T9" fmla="*/ 3 h 81"/>
                <a:gd name="T10" fmla="*/ 4 w 82"/>
                <a:gd name="T11" fmla="*/ 15 h 81"/>
                <a:gd name="T12" fmla="*/ 30 w 82"/>
                <a:gd name="T13" fmla="*/ 41 h 81"/>
                <a:gd name="T14" fmla="*/ 4 w 82"/>
                <a:gd name="T15" fmla="*/ 67 h 81"/>
                <a:gd name="T16" fmla="*/ 4 w 82"/>
                <a:gd name="T17" fmla="*/ 79 h 81"/>
                <a:gd name="T18" fmla="*/ 9 w 82"/>
                <a:gd name="T19" fmla="*/ 81 h 81"/>
                <a:gd name="T20" fmla="*/ 15 w 82"/>
                <a:gd name="T21" fmla="*/ 79 h 81"/>
                <a:gd name="T22" fmla="*/ 41 w 82"/>
                <a:gd name="T23" fmla="*/ 52 h 81"/>
                <a:gd name="T24" fmla="*/ 68 w 82"/>
                <a:gd name="T25" fmla="*/ 79 h 81"/>
                <a:gd name="T26" fmla="*/ 73 w 82"/>
                <a:gd name="T27" fmla="*/ 81 h 81"/>
                <a:gd name="T28" fmla="*/ 79 w 82"/>
                <a:gd name="T29" fmla="*/ 79 h 81"/>
                <a:gd name="T30" fmla="*/ 79 w 82"/>
                <a:gd name="T31" fmla="*/ 67 h 81"/>
                <a:gd name="T32" fmla="*/ 53 w 82"/>
                <a:gd name="T33" fmla="*/ 41 h 81"/>
                <a:gd name="T34" fmla="*/ 79 w 82"/>
                <a:gd name="T35" fmla="*/ 15 h 81"/>
                <a:gd name="T36" fmla="*/ 79 w 82"/>
                <a:gd name="T37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1">
                  <a:moveTo>
                    <a:pt x="79" y="3"/>
                  </a:moveTo>
                  <a:cubicBezTo>
                    <a:pt x="76" y="0"/>
                    <a:pt x="71" y="0"/>
                    <a:pt x="68" y="3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2" y="0"/>
                    <a:pt x="7" y="0"/>
                    <a:pt x="4" y="3"/>
                  </a:cubicBezTo>
                  <a:cubicBezTo>
                    <a:pt x="0" y="7"/>
                    <a:pt x="0" y="12"/>
                    <a:pt x="4" y="15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71"/>
                    <a:pt x="0" y="76"/>
                    <a:pt x="4" y="79"/>
                  </a:cubicBezTo>
                  <a:cubicBezTo>
                    <a:pt x="5" y="80"/>
                    <a:pt x="7" y="81"/>
                    <a:pt x="9" y="81"/>
                  </a:cubicBezTo>
                  <a:cubicBezTo>
                    <a:pt x="11" y="81"/>
                    <a:pt x="13" y="80"/>
                    <a:pt x="15" y="79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9" y="80"/>
                    <a:pt x="71" y="81"/>
                    <a:pt x="73" y="81"/>
                  </a:cubicBezTo>
                  <a:cubicBezTo>
                    <a:pt x="75" y="81"/>
                    <a:pt x="77" y="80"/>
                    <a:pt x="79" y="79"/>
                  </a:cubicBezTo>
                  <a:cubicBezTo>
                    <a:pt x="82" y="76"/>
                    <a:pt x="82" y="71"/>
                    <a:pt x="79" y="6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2" y="12"/>
                    <a:pt x="82" y="7"/>
                    <a:pt x="7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8DA96AB2-E34A-D24D-80CD-F87B7E4A2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8" y="2467"/>
              <a:ext cx="269" cy="269"/>
            </a:xfrm>
            <a:custGeom>
              <a:avLst/>
              <a:gdLst>
                <a:gd name="T0" fmla="*/ 56 w 112"/>
                <a:gd name="T1" fmla="*/ 0 h 112"/>
                <a:gd name="T2" fmla="*/ 0 w 112"/>
                <a:gd name="T3" fmla="*/ 56 h 112"/>
                <a:gd name="T4" fmla="*/ 56 w 112"/>
                <a:gd name="T5" fmla="*/ 112 h 112"/>
                <a:gd name="T6" fmla="*/ 112 w 112"/>
                <a:gd name="T7" fmla="*/ 56 h 112"/>
                <a:gd name="T8" fmla="*/ 56 w 112"/>
                <a:gd name="T9" fmla="*/ 0 h 112"/>
                <a:gd name="T10" fmla="*/ 56 w 112"/>
                <a:gd name="T11" fmla="*/ 96 h 112"/>
                <a:gd name="T12" fmla="*/ 16 w 112"/>
                <a:gd name="T13" fmla="*/ 56 h 112"/>
                <a:gd name="T14" fmla="*/ 56 w 112"/>
                <a:gd name="T15" fmla="*/ 16 h 112"/>
                <a:gd name="T16" fmla="*/ 96 w 112"/>
                <a:gd name="T17" fmla="*/ 56 h 112"/>
                <a:gd name="T18" fmla="*/ 56 w 112"/>
                <a:gd name="T19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96"/>
                  </a:moveTo>
                  <a:cubicBezTo>
                    <a:pt x="34" y="96"/>
                    <a:pt x="16" y="78"/>
                    <a:pt x="16" y="56"/>
                  </a:cubicBezTo>
                  <a:cubicBezTo>
                    <a:pt x="16" y="34"/>
                    <a:pt x="34" y="16"/>
                    <a:pt x="56" y="16"/>
                  </a:cubicBezTo>
                  <a:cubicBezTo>
                    <a:pt x="78" y="16"/>
                    <a:pt x="96" y="34"/>
                    <a:pt x="96" y="56"/>
                  </a:cubicBezTo>
                  <a:cubicBezTo>
                    <a:pt x="96" y="78"/>
                    <a:pt x="78" y="96"/>
                    <a:pt x="5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" name="Freeform 43">
            <a:extLst>
              <a:ext uri="{FF2B5EF4-FFF2-40B4-BE49-F238E27FC236}">
                <a16:creationId xmlns:a16="http://schemas.microsoft.com/office/drawing/2014/main" id="{939CED6F-8EF1-1722-78B1-FE08DE2F8656}"/>
              </a:ext>
            </a:extLst>
          </p:cNvPr>
          <p:cNvSpPr>
            <a:spLocks noEditPoints="1"/>
          </p:cNvSpPr>
          <p:nvPr/>
        </p:nvSpPr>
        <p:spPr bwMode="auto">
          <a:xfrm>
            <a:off x="693521" y="3392124"/>
            <a:ext cx="257343" cy="274320"/>
          </a:xfrm>
          <a:custGeom>
            <a:avLst/>
            <a:gdLst>
              <a:gd name="T0" fmla="*/ 192 w 240"/>
              <a:gd name="T1" fmla="*/ 160 h 256"/>
              <a:gd name="T2" fmla="*/ 155 w 240"/>
              <a:gd name="T3" fmla="*/ 178 h 256"/>
              <a:gd name="T4" fmla="*/ 94 w 240"/>
              <a:gd name="T5" fmla="*/ 144 h 256"/>
              <a:gd name="T6" fmla="*/ 96 w 240"/>
              <a:gd name="T7" fmla="*/ 128 h 256"/>
              <a:gd name="T8" fmla="*/ 94 w 240"/>
              <a:gd name="T9" fmla="*/ 112 h 256"/>
              <a:gd name="T10" fmla="*/ 155 w 240"/>
              <a:gd name="T11" fmla="*/ 78 h 256"/>
              <a:gd name="T12" fmla="*/ 192 w 240"/>
              <a:gd name="T13" fmla="*/ 96 h 256"/>
              <a:gd name="T14" fmla="*/ 240 w 240"/>
              <a:gd name="T15" fmla="*/ 48 h 256"/>
              <a:gd name="T16" fmla="*/ 192 w 240"/>
              <a:gd name="T17" fmla="*/ 0 h 256"/>
              <a:gd name="T18" fmla="*/ 144 w 240"/>
              <a:gd name="T19" fmla="*/ 48 h 256"/>
              <a:gd name="T20" fmla="*/ 147 w 240"/>
              <a:gd name="T21" fmla="*/ 64 h 256"/>
              <a:gd name="T22" fmla="*/ 86 w 240"/>
              <a:gd name="T23" fmla="*/ 98 h 256"/>
              <a:gd name="T24" fmla="*/ 48 w 240"/>
              <a:gd name="T25" fmla="*/ 80 h 256"/>
              <a:gd name="T26" fmla="*/ 0 w 240"/>
              <a:gd name="T27" fmla="*/ 128 h 256"/>
              <a:gd name="T28" fmla="*/ 48 w 240"/>
              <a:gd name="T29" fmla="*/ 176 h 256"/>
              <a:gd name="T30" fmla="*/ 86 w 240"/>
              <a:gd name="T31" fmla="*/ 158 h 256"/>
              <a:gd name="T32" fmla="*/ 147 w 240"/>
              <a:gd name="T33" fmla="*/ 192 h 256"/>
              <a:gd name="T34" fmla="*/ 144 w 240"/>
              <a:gd name="T35" fmla="*/ 208 h 256"/>
              <a:gd name="T36" fmla="*/ 192 w 240"/>
              <a:gd name="T37" fmla="*/ 256 h 256"/>
              <a:gd name="T38" fmla="*/ 240 w 240"/>
              <a:gd name="T39" fmla="*/ 208 h 256"/>
              <a:gd name="T40" fmla="*/ 192 w 240"/>
              <a:gd name="T41" fmla="*/ 160 h 256"/>
              <a:gd name="T42" fmla="*/ 192 w 240"/>
              <a:gd name="T43" fmla="*/ 16 h 256"/>
              <a:gd name="T44" fmla="*/ 224 w 240"/>
              <a:gd name="T45" fmla="*/ 48 h 256"/>
              <a:gd name="T46" fmla="*/ 192 w 240"/>
              <a:gd name="T47" fmla="*/ 80 h 256"/>
              <a:gd name="T48" fmla="*/ 160 w 240"/>
              <a:gd name="T49" fmla="*/ 48 h 256"/>
              <a:gd name="T50" fmla="*/ 192 w 240"/>
              <a:gd name="T51" fmla="*/ 16 h 256"/>
              <a:gd name="T52" fmla="*/ 48 w 240"/>
              <a:gd name="T53" fmla="*/ 160 h 256"/>
              <a:gd name="T54" fmla="*/ 16 w 240"/>
              <a:gd name="T55" fmla="*/ 128 h 256"/>
              <a:gd name="T56" fmla="*/ 48 w 240"/>
              <a:gd name="T57" fmla="*/ 96 h 256"/>
              <a:gd name="T58" fmla="*/ 80 w 240"/>
              <a:gd name="T59" fmla="*/ 128 h 256"/>
              <a:gd name="T60" fmla="*/ 48 w 240"/>
              <a:gd name="T61" fmla="*/ 160 h 256"/>
              <a:gd name="T62" fmla="*/ 192 w 240"/>
              <a:gd name="T63" fmla="*/ 240 h 256"/>
              <a:gd name="T64" fmla="*/ 160 w 240"/>
              <a:gd name="T65" fmla="*/ 208 h 256"/>
              <a:gd name="T66" fmla="*/ 192 w 240"/>
              <a:gd name="T67" fmla="*/ 176 h 256"/>
              <a:gd name="T68" fmla="*/ 224 w 240"/>
              <a:gd name="T69" fmla="*/ 208 h 256"/>
              <a:gd name="T70" fmla="*/ 192 w 240"/>
              <a:gd name="T71" fmla="*/ 24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" h="256">
                <a:moveTo>
                  <a:pt x="192" y="160"/>
                </a:moveTo>
                <a:cubicBezTo>
                  <a:pt x="177" y="160"/>
                  <a:pt x="163" y="167"/>
                  <a:pt x="155" y="178"/>
                </a:cubicBezTo>
                <a:cubicBezTo>
                  <a:pt x="94" y="144"/>
                  <a:pt x="94" y="144"/>
                  <a:pt x="94" y="144"/>
                </a:cubicBezTo>
                <a:cubicBezTo>
                  <a:pt x="95" y="139"/>
                  <a:pt x="96" y="134"/>
                  <a:pt x="96" y="128"/>
                </a:cubicBezTo>
                <a:cubicBezTo>
                  <a:pt x="96" y="123"/>
                  <a:pt x="95" y="117"/>
                  <a:pt x="94" y="112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63" y="89"/>
                  <a:pt x="177" y="96"/>
                  <a:pt x="192" y="96"/>
                </a:cubicBezTo>
                <a:cubicBezTo>
                  <a:pt x="219" y="96"/>
                  <a:pt x="240" y="75"/>
                  <a:pt x="240" y="48"/>
                </a:cubicBezTo>
                <a:cubicBezTo>
                  <a:pt x="240" y="22"/>
                  <a:pt x="219" y="0"/>
                  <a:pt x="192" y="0"/>
                </a:cubicBezTo>
                <a:cubicBezTo>
                  <a:pt x="166" y="0"/>
                  <a:pt x="144" y="22"/>
                  <a:pt x="144" y="48"/>
                </a:cubicBezTo>
                <a:cubicBezTo>
                  <a:pt x="144" y="54"/>
                  <a:pt x="145" y="59"/>
                  <a:pt x="147" y="64"/>
                </a:cubicBezTo>
                <a:cubicBezTo>
                  <a:pt x="86" y="98"/>
                  <a:pt x="86" y="98"/>
                  <a:pt x="86" y="98"/>
                </a:cubicBezTo>
                <a:cubicBezTo>
                  <a:pt x="77" y="87"/>
                  <a:pt x="63" y="80"/>
                  <a:pt x="48" y="80"/>
                </a:cubicBezTo>
                <a:cubicBezTo>
                  <a:pt x="22" y="80"/>
                  <a:pt x="0" y="102"/>
                  <a:pt x="0" y="128"/>
                </a:cubicBezTo>
                <a:cubicBezTo>
                  <a:pt x="0" y="155"/>
                  <a:pt x="22" y="176"/>
                  <a:pt x="48" y="176"/>
                </a:cubicBezTo>
                <a:cubicBezTo>
                  <a:pt x="63" y="176"/>
                  <a:pt x="77" y="169"/>
                  <a:pt x="86" y="158"/>
                </a:cubicBezTo>
                <a:cubicBezTo>
                  <a:pt x="147" y="192"/>
                  <a:pt x="147" y="192"/>
                  <a:pt x="147" y="192"/>
                </a:cubicBezTo>
                <a:cubicBezTo>
                  <a:pt x="145" y="197"/>
                  <a:pt x="144" y="203"/>
                  <a:pt x="144" y="208"/>
                </a:cubicBezTo>
                <a:cubicBezTo>
                  <a:pt x="144" y="235"/>
                  <a:pt x="166" y="256"/>
                  <a:pt x="192" y="256"/>
                </a:cubicBezTo>
                <a:cubicBezTo>
                  <a:pt x="219" y="256"/>
                  <a:pt x="240" y="235"/>
                  <a:pt x="240" y="208"/>
                </a:cubicBezTo>
                <a:cubicBezTo>
                  <a:pt x="240" y="182"/>
                  <a:pt x="219" y="160"/>
                  <a:pt x="192" y="160"/>
                </a:cubicBezTo>
                <a:close/>
                <a:moveTo>
                  <a:pt x="192" y="16"/>
                </a:moveTo>
                <a:cubicBezTo>
                  <a:pt x="210" y="16"/>
                  <a:pt x="224" y="30"/>
                  <a:pt x="224" y="48"/>
                </a:cubicBezTo>
                <a:cubicBezTo>
                  <a:pt x="224" y="66"/>
                  <a:pt x="210" y="80"/>
                  <a:pt x="192" y="80"/>
                </a:cubicBezTo>
                <a:cubicBezTo>
                  <a:pt x="175" y="80"/>
                  <a:pt x="160" y="66"/>
                  <a:pt x="160" y="48"/>
                </a:cubicBezTo>
                <a:cubicBezTo>
                  <a:pt x="160" y="30"/>
                  <a:pt x="175" y="16"/>
                  <a:pt x="192" y="16"/>
                </a:cubicBezTo>
                <a:close/>
                <a:moveTo>
                  <a:pt x="48" y="160"/>
                </a:moveTo>
                <a:cubicBezTo>
                  <a:pt x="31" y="160"/>
                  <a:pt x="16" y="146"/>
                  <a:pt x="16" y="128"/>
                </a:cubicBezTo>
                <a:cubicBezTo>
                  <a:pt x="16" y="110"/>
                  <a:pt x="31" y="96"/>
                  <a:pt x="48" y="96"/>
                </a:cubicBezTo>
                <a:cubicBezTo>
                  <a:pt x="66" y="96"/>
                  <a:pt x="80" y="110"/>
                  <a:pt x="80" y="128"/>
                </a:cubicBezTo>
                <a:cubicBezTo>
                  <a:pt x="80" y="146"/>
                  <a:pt x="66" y="160"/>
                  <a:pt x="48" y="160"/>
                </a:cubicBezTo>
                <a:close/>
                <a:moveTo>
                  <a:pt x="192" y="240"/>
                </a:moveTo>
                <a:cubicBezTo>
                  <a:pt x="175" y="240"/>
                  <a:pt x="160" y="226"/>
                  <a:pt x="160" y="208"/>
                </a:cubicBezTo>
                <a:cubicBezTo>
                  <a:pt x="160" y="190"/>
                  <a:pt x="175" y="176"/>
                  <a:pt x="192" y="176"/>
                </a:cubicBezTo>
                <a:cubicBezTo>
                  <a:pt x="210" y="176"/>
                  <a:pt x="224" y="190"/>
                  <a:pt x="224" y="208"/>
                </a:cubicBezTo>
                <a:cubicBezTo>
                  <a:pt x="224" y="226"/>
                  <a:pt x="210" y="240"/>
                  <a:pt x="192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999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/>
      <p:bldP spid="12" grpId="0"/>
      <p:bldP spid="9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7069" y="2825086"/>
            <a:ext cx="8413872" cy="835209"/>
          </a:xfrm>
        </p:spPr>
        <p:txBody>
          <a:bodyPr/>
          <a:lstStyle/>
          <a:p>
            <a:r>
              <a:rPr lang="es-ES" sz="5400" b="1" dirty="0">
                <a:solidFill>
                  <a:schemeClr val="bg1"/>
                </a:solidFill>
              </a:rPr>
              <a:t>Grupo LARG</a:t>
            </a:r>
            <a:br>
              <a:rPr lang="es-ES" sz="5400" b="1" dirty="0">
                <a:solidFill>
                  <a:schemeClr val="bg1"/>
                </a:solidFill>
              </a:rPr>
            </a:br>
            <a:r>
              <a:rPr lang="es-ES" sz="5400" b="1" dirty="0">
                <a:solidFill>
                  <a:schemeClr val="bg1"/>
                </a:solidFill>
              </a:rPr>
              <a:t>XL Autos</a:t>
            </a:r>
          </a:p>
        </p:txBody>
      </p:sp>
      <p:sp>
        <p:nvSpPr>
          <p:cNvPr id="6" name="Freeform 5" descr="Car.">
            <a:extLst>
              <a:ext uri="{FF2B5EF4-FFF2-40B4-BE49-F238E27FC236}">
                <a16:creationId xmlns:a16="http://schemas.microsoft.com/office/drawing/2014/main" id="{FC2F2E1C-4137-39D8-66AC-F6B73016E9E4}"/>
              </a:ext>
            </a:extLst>
          </p:cNvPr>
          <p:cNvSpPr>
            <a:spLocks noEditPoints="1"/>
          </p:cNvSpPr>
          <p:nvPr>
            <p:custDataLst>
              <p:custData r:id="rId1"/>
            </p:custDataLst>
          </p:nvPr>
        </p:nvSpPr>
        <p:spPr bwMode="auto">
          <a:xfrm>
            <a:off x="937464" y="2859403"/>
            <a:ext cx="1833727" cy="1139193"/>
          </a:xfrm>
          <a:custGeom>
            <a:avLst/>
            <a:gdLst>
              <a:gd name="T0" fmla="*/ 248 w 256"/>
              <a:gd name="T1" fmla="*/ 56 h 160"/>
              <a:gd name="T2" fmla="*/ 197 w 256"/>
              <a:gd name="T3" fmla="*/ 56 h 160"/>
              <a:gd name="T4" fmla="*/ 167 w 256"/>
              <a:gd name="T5" fmla="*/ 4 h 160"/>
              <a:gd name="T6" fmla="*/ 160 w 256"/>
              <a:gd name="T7" fmla="*/ 0 h 160"/>
              <a:gd name="T8" fmla="*/ 48 w 256"/>
              <a:gd name="T9" fmla="*/ 0 h 160"/>
              <a:gd name="T10" fmla="*/ 42 w 256"/>
              <a:gd name="T11" fmla="*/ 3 h 160"/>
              <a:gd name="T12" fmla="*/ 2 w 256"/>
              <a:gd name="T13" fmla="*/ 59 h 160"/>
              <a:gd name="T14" fmla="*/ 1 w 256"/>
              <a:gd name="T15" fmla="*/ 60 h 160"/>
              <a:gd name="T16" fmla="*/ 1 w 256"/>
              <a:gd name="T17" fmla="*/ 61 h 160"/>
              <a:gd name="T18" fmla="*/ 0 w 256"/>
              <a:gd name="T19" fmla="*/ 64 h 160"/>
              <a:gd name="T20" fmla="*/ 0 w 256"/>
              <a:gd name="T21" fmla="*/ 128 h 160"/>
              <a:gd name="T22" fmla="*/ 8 w 256"/>
              <a:gd name="T23" fmla="*/ 136 h 160"/>
              <a:gd name="T24" fmla="*/ 25 w 256"/>
              <a:gd name="T25" fmla="*/ 136 h 160"/>
              <a:gd name="T26" fmla="*/ 56 w 256"/>
              <a:gd name="T27" fmla="*/ 160 h 160"/>
              <a:gd name="T28" fmla="*/ 87 w 256"/>
              <a:gd name="T29" fmla="*/ 136 h 160"/>
              <a:gd name="T30" fmla="*/ 169 w 256"/>
              <a:gd name="T31" fmla="*/ 136 h 160"/>
              <a:gd name="T32" fmla="*/ 200 w 256"/>
              <a:gd name="T33" fmla="*/ 160 h 160"/>
              <a:gd name="T34" fmla="*/ 231 w 256"/>
              <a:gd name="T35" fmla="*/ 136 h 160"/>
              <a:gd name="T36" fmla="*/ 248 w 256"/>
              <a:gd name="T37" fmla="*/ 136 h 160"/>
              <a:gd name="T38" fmla="*/ 256 w 256"/>
              <a:gd name="T39" fmla="*/ 128 h 160"/>
              <a:gd name="T40" fmla="*/ 256 w 256"/>
              <a:gd name="T41" fmla="*/ 64 h 160"/>
              <a:gd name="T42" fmla="*/ 248 w 256"/>
              <a:gd name="T43" fmla="*/ 56 h 160"/>
              <a:gd name="T44" fmla="*/ 178 w 256"/>
              <a:gd name="T45" fmla="*/ 56 h 160"/>
              <a:gd name="T46" fmla="*/ 112 w 256"/>
              <a:gd name="T47" fmla="*/ 56 h 160"/>
              <a:gd name="T48" fmla="*/ 112 w 256"/>
              <a:gd name="T49" fmla="*/ 16 h 160"/>
              <a:gd name="T50" fmla="*/ 156 w 256"/>
              <a:gd name="T51" fmla="*/ 16 h 160"/>
              <a:gd name="T52" fmla="*/ 178 w 256"/>
              <a:gd name="T53" fmla="*/ 56 h 160"/>
              <a:gd name="T54" fmla="*/ 52 w 256"/>
              <a:gd name="T55" fmla="*/ 16 h 160"/>
              <a:gd name="T56" fmla="*/ 96 w 256"/>
              <a:gd name="T57" fmla="*/ 16 h 160"/>
              <a:gd name="T58" fmla="*/ 96 w 256"/>
              <a:gd name="T59" fmla="*/ 56 h 160"/>
              <a:gd name="T60" fmla="*/ 24 w 256"/>
              <a:gd name="T61" fmla="*/ 56 h 160"/>
              <a:gd name="T62" fmla="*/ 52 w 256"/>
              <a:gd name="T63" fmla="*/ 16 h 160"/>
              <a:gd name="T64" fmla="*/ 56 w 256"/>
              <a:gd name="T65" fmla="*/ 144 h 160"/>
              <a:gd name="T66" fmla="*/ 40 w 256"/>
              <a:gd name="T67" fmla="*/ 128 h 160"/>
              <a:gd name="T68" fmla="*/ 56 w 256"/>
              <a:gd name="T69" fmla="*/ 112 h 160"/>
              <a:gd name="T70" fmla="*/ 72 w 256"/>
              <a:gd name="T71" fmla="*/ 128 h 160"/>
              <a:gd name="T72" fmla="*/ 56 w 256"/>
              <a:gd name="T73" fmla="*/ 144 h 160"/>
              <a:gd name="T74" fmla="*/ 200 w 256"/>
              <a:gd name="T75" fmla="*/ 144 h 160"/>
              <a:gd name="T76" fmla="*/ 184 w 256"/>
              <a:gd name="T77" fmla="*/ 128 h 160"/>
              <a:gd name="T78" fmla="*/ 200 w 256"/>
              <a:gd name="T79" fmla="*/ 112 h 160"/>
              <a:gd name="T80" fmla="*/ 216 w 256"/>
              <a:gd name="T81" fmla="*/ 128 h 160"/>
              <a:gd name="T82" fmla="*/ 200 w 256"/>
              <a:gd name="T83" fmla="*/ 144 h 160"/>
              <a:gd name="T84" fmla="*/ 240 w 256"/>
              <a:gd name="T85" fmla="*/ 120 h 160"/>
              <a:gd name="T86" fmla="*/ 231 w 256"/>
              <a:gd name="T87" fmla="*/ 120 h 160"/>
              <a:gd name="T88" fmla="*/ 200 w 256"/>
              <a:gd name="T89" fmla="*/ 96 h 160"/>
              <a:gd name="T90" fmla="*/ 169 w 256"/>
              <a:gd name="T91" fmla="*/ 120 h 160"/>
              <a:gd name="T92" fmla="*/ 87 w 256"/>
              <a:gd name="T93" fmla="*/ 120 h 160"/>
              <a:gd name="T94" fmla="*/ 56 w 256"/>
              <a:gd name="T95" fmla="*/ 96 h 160"/>
              <a:gd name="T96" fmla="*/ 25 w 256"/>
              <a:gd name="T97" fmla="*/ 120 h 160"/>
              <a:gd name="T98" fmla="*/ 16 w 256"/>
              <a:gd name="T99" fmla="*/ 120 h 160"/>
              <a:gd name="T100" fmla="*/ 16 w 256"/>
              <a:gd name="T101" fmla="*/ 72 h 160"/>
              <a:gd name="T102" fmla="*/ 192 w 256"/>
              <a:gd name="T103" fmla="*/ 72 h 160"/>
              <a:gd name="T104" fmla="*/ 240 w 256"/>
              <a:gd name="T105" fmla="*/ 72 h 160"/>
              <a:gd name="T106" fmla="*/ 240 w 256"/>
              <a:gd name="T107" fmla="*/ 12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6" h="160">
                <a:moveTo>
                  <a:pt x="248" y="56"/>
                </a:moveTo>
                <a:cubicBezTo>
                  <a:pt x="197" y="56"/>
                  <a:pt x="197" y="56"/>
                  <a:pt x="197" y="56"/>
                </a:cubicBezTo>
                <a:cubicBezTo>
                  <a:pt x="167" y="4"/>
                  <a:pt x="167" y="4"/>
                  <a:pt x="167" y="4"/>
                </a:cubicBezTo>
                <a:cubicBezTo>
                  <a:pt x="166" y="2"/>
                  <a:pt x="163" y="0"/>
                  <a:pt x="16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6" y="0"/>
                  <a:pt x="43" y="1"/>
                  <a:pt x="42" y="3"/>
                </a:cubicBezTo>
                <a:cubicBezTo>
                  <a:pt x="2" y="59"/>
                  <a:pt x="2" y="59"/>
                  <a:pt x="2" y="59"/>
                </a:cubicBezTo>
                <a:cubicBezTo>
                  <a:pt x="2" y="60"/>
                  <a:pt x="1" y="60"/>
                  <a:pt x="1" y="60"/>
                </a:cubicBezTo>
                <a:cubicBezTo>
                  <a:pt x="1" y="61"/>
                  <a:pt x="1" y="61"/>
                  <a:pt x="1" y="61"/>
                </a:cubicBezTo>
                <a:cubicBezTo>
                  <a:pt x="0" y="62"/>
                  <a:pt x="0" y="63"/>
                  <a:pt x="0" y="64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2"/>
                  <a:pt x="4" y="136"/>
                  <a:pt x="8" y="136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29" y="150"/>
                  <a:pt x="41" y="160"/>
                  <a:pt x="56" y="160"/>
                </a:cubicBezTo>
                <a:cubicBezTo>
                  <a:pt x="71" y="160"/>
                  <a:pt x="84" y="150"/>
                  <a:pt x="87" y="136"/>
                </a:cubicBezTo>
                <a:cubicBezTo>
                  <a:pt x="169" y="136"/>
                  <a:pt x="169" y="136"/>
                  <a:pt x="169" y="136"/>
                </a:cubicBezTo>
                <a:cubicBezTo>
                  <a:pt x="173" y="150"/>
                  <a:pt x="185" y="160"/>
                  <a:pt x="200" y="160"/>
                </a:cubicBezTo>
                <a:cubicBezTo>
                  <a:pt x="215" y="160"/>
                  <a:pt x="228" y="150"/>
                  <a:pt x="231" y="136"/>
                </a:cubicBezTo>
                <a:cubicBezTo>
                  <a:pt x="248" y="136"/>
                  <a:pt x="248" y="136"/>
                  <a:pt x="248" y="136"/>
                </a:cubicBezTo>
                <a:cubicBezTo>
                  <a:pt x="253" y="136"/>
                  <a:pt x="256" y="132"/>
                  <a:pt x="256" y="128"/>
                </a:cubicBezTo>
                <a:cubicBezTo>
                  <a:pt x="256" y="64"/>
                  <a:pt x="256" y="64"/>
                  <a:pt x="256" y="64"/>
                </a:cubicBezTo>
                <a:cubicBezTo>
                  <a:pt x="256" y="60"/>
                  <a:pt x="253" y="56"/>
                  <a:pt x="248" y="56"/>
                </a:cubicBezTo>
                <a:close/>
                <a:moveTo>
                  <a:pt x="178" y="56"/>
                </a:moveTo>
                <a:cubicBezTo>
                  <a:pt x="112" y="56"/>
                  <a:pt x="112" y="56"/>
                  <a:pt x="112" y="56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56" y="16"/>
                  <a:pt x="156" y="16"/>
                  <a:pt x="156" y="16"/>
                </a:cubicBezTo>
                <a:lnTo>
                  <a:pt x="178" y="56"/>
                </a:lnTo>
                <a:close/>
                <a:moveTo>
                  <a:pt x="52" y="16"/>
                </a:moveTo>
                <a:cubicBezTo>
                  <a:pt x="96" y="16"/>
                  <a:pt x="96" y="16"/>
                  <a:pt x="96" y="16"/>
                </a:cubicBezTo>
                <a:cubicBezTo>
                  <a:pt x="96" y="56"/>
                  <a:pt x="96" y="56"/>
                  <a:pt x="96" y="56"/>
                </a:cubicBezTo>
                <a:cubicBezTo>
                  <a:pt x="24" y="56"/>
                  <a:pt x="24" y="56"/>
                  <a:pt x="24" y="56"/>
                </a:cubicBezTo>
                <a:lnTo>
                  <a:pt x="52" y="16"/>
                </a:lnTo>
                <a:close/>
                <a:moveTo>
                  <a:pt x="56" y="144"/>
                </a:moveTo>
                <a:cubicBezTo>
                  <a:pt x="47" y="144"/>
                  <a:pt x="40" y="137"/>
                  <a:pt x="40" y="128"/>
                </a:cubicBezTo>
                <a:cubicBezTo>
                  <a:pt x="40" y="119"/>
                  <a:pt x="47" y="112"/>
                  <a:pt x="56" y="112"/>
                </a:cubicBezTo>
                <a:cubicBezTo>
                  <a:pt x="65" y="112"/>
                  <a:pt x="72" y="119"/>
                  <a:pt x="72" y="128"/>
                </a:cubicBezTo>
                <a:cubicBezTo>
                  <a:pt x="72" y="137"/>
                  <a:pt x="65" y="144"/>
                  <a:pt x="56" y="144"/>
                </a:cubicBezTo>
                <a:close/>
                <a:moveTo>
                  <a:pt x="200" y="144"/>
                </a:moveTo>
                <a:cubicBezTo>
                  <a:pt x="191" y="144"/>
                  <a:pt x="184" y="137"/>
                  <a:pt x="184" y="128"/>
                </a:cubicBezTo>
                <a:cubicBezTo>
                  <a:pt x="184" y="119"/>
                  <a:pt x="191" y="112"/>
                  <a:pt x="200" y="112"/>
                </a:cubicBezTo>
                <a:cubicBezTo>
                  <a:pt x="209" y="112"/>
                  <a:pt x="216" y="119"/>
                  <a:pt x="216" y="128"/>
                </a:cubicBezTo>
                <a:cubicBezTo>
                  <a:pt x="216" y="137"/>
                  <a:pt x="209" y="144"/>
                  <a:pt x="200" y="144"/>
                </a:cubicBezTo>
                <a:close/>
                <a:moveTo>
                  <a:pt x="240" y="120"/>
                </a:moveTo>
                <a:cubicBezTo>
                  <a:pt x="231" y="120"/>
                  <a:pt x="231" y="120"/>
                  <a:pt x="231" y="120"/>
                </a:cubicBezTo>
                <a:cubicBezTo>
                  <a:pt x="228" y="106"/>
                  <a:pt x="215" y="96"/>
                  <a:pt x="200" y="96"/>
                </a:cubicBezTo>
                <a:cubicBezTo>
                  <a:pt x="185" y="96"/>
                  <a:pt x="173" y="106"/>
                  <a:pt x="169" y="120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84" y="106"/>
                  <a:pt x="71" y="96"/>
                  <a:pt x="56" y="96"/>
                </a:cubicBezTo>
                <a:cubicBezTo>
                  <a:pt x="41" y="96"/>
                  <a:pt x="29" y="106"/>
                  <a:pt x="25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6" y="72"/>
                  <a:pt x="16" y="72"/>
                  <a:pt x="16" y="72"/>
                </a:cubicBezTo>
                <a:cubicBezTo>
                  <a:pt x="192" y="72"/>
                  <a:pt x="192" y="72"/>
                  <a:pt x="192" y="72"/>
                </a:cubicBezTo>
                <a:cubicBezTo>
                  <a:pt x="240" y="72"/>
                  <a:pt x="240" y="72"/>
                  <a:pt x="240" y="72"/>
                </a:cubicBezTo>
                <a:lnTo>
                  <a:pt x="240" y="120"/>
                </a:lnTo>
                <a:close/>
              </a:path>
            </a:pathLst>
          </a:custGeom>
          <a:solidFill>
            <a:schemeClr val="accent4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7394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MMCOA_TEMPLATE" val="MMC2021.Classic16x9"/>
  <p:tag name="MMCOA_TEMPLATEVERSION" val="9.5"/>
  <p:tag name="MMCOA_UI_LANGUAGE" val="es-MX"/>
  <p:tag name="MMCOA_BASECO" val="GUY"/>
  <p:tag name="MMCOA_REGCO" val="39"/>
  <p:tag name="MMCOA_BRAND" val="MMC2021"/>
  <p:tag name="MMCOA_FEATURESET" val="GUY_2021_v1"/>
  <p:tag name="MMCOA_LANGUAGE" val="es-MX"/>
  <p:tag name="MMCOA_LANGUAGEDATEFORMAT" val="d &quot;de&quot; MMMM &quot;de&quot; yyyy"/>
  <p:tag name="MMCOA_LANGUAGELOCALEID" val="2058"/>
</p:tagLst>
</file>

<file path=ppt/theme/theme1.xml><?xml version="1.0" encoding="utf-8"?>
<a:theme xmlns:a="http://schemas.openxmlformats.org/drawingml/2006/main" name="Marsh McLennan">
  <a:themeElements>
    <a:clrScheme name="MMC">
      <a:dk1>
        <a:srgbClr val="202020"/>
      </a:dk1>
      <a:lt1>
        <a:srgbClr val="FFFFFF"/>
      </a:lt1>
      <a:dk2>
        <a:srgbClr val="565656"/>
      </a:dk2>
      <a:lt2>
        <a:srgbClr val="F0F0F0"/>
      </a:lt2>
      <a:accent1>
        <a:srgbClr val="002C77"/>
      </a:accent1>
      <a:accent2>
        <a:srgbClr val="009DE0"/>
      </a:accent2>
      <a:accent3>
        <a:srgbClr val="00AC41"/>
      </a:accent3>
      <a:accent4>
        <a:srgbClr val="76D3FF"/>
      </a:accent4>
      <a:accent5>
        <a:srgbClr val="949494"/>
      </a:accent5>
      <a:accent6>
        <a:srgbClr val="8096B2"/>
      </a:accent6>
      <a:hlink>
        <a:srgbClr val="2C6EF2"/>
      </a:hlink>
      <a:folHlink>
        <a:srgbClr val="8246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 6 b b d b d b 6 - 3 e 5 9 - 4 d 5 4 - 8 4 7 f - 7 9 7 2 7 4 f 1 1 5 c 5 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    < P r e s e n t a t i o n O b j e c t T a g   T a g N a m e = " M M C O A _ C O P Y R I G H T S T A T E " > S H O W 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 { L e g a l B a c k } < / P r e s e n t a t i o n O b j e c t T a g >  
 < / M M C O A _ O b j e c t T a g s > 
</file>

<file path=customXml/item2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S H A P E S T Y L E " > B l u e _ C o v e r T e x t 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2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 [ B r a n d _ M M C 2 0 2 1 . A g e n d a S l i d e T i t l e ] 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 b a 7 9 0 8 f 9 - e 2 f 5 - 4 3 7 b - 8 e d 9 - 9 3 4 5 5 a 8 a 3 3 1 1 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 { C l i e n t N a m e } { B R E A K } { P r e s e n t a t i o n D a t e } { B R E A K } { P r e s e n t e r C o v e r T e x t B l o c k } 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A D D L O G O S " > C o n t e n t L o g o R e v e r s e , C o n t e n t L o g o , 3 8 . 2 7 , 5 1 3 . 0 7 , R E V E R S E < / P r e s e n t a t i o n O b j e c t T a g >  
     < P r e s e n t a t i o n O b j e c t T a g   T a g N a m e = " M M C O A _ S A M P L E S L I D E _ I D " > 2 a 5 d c a 5 b - 7 1 5 2 - 4 e 1 5 - 8 b c 0 - c 2 7 6 b f e a 7 9 1 c 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 f a f b e 8 8 a - b f 0 1 - 4 9 4 6 - 9 3 4 9 - 7 4 7 5 5 f 0 9 6 d 3 2 < / P r e s e n t a t i o n O b j e c t T a g >  
 < / M M C O A _ O b j e c t T a g s > 
</file>

<file path=customXml/item5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6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6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7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 C o n t e n t L o g o , C o n t e n t L o g o , 3 8 . 2 7 , 5 1 3 . 0 7 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 a c d 6 8 7 4 f - 5 f c d - 4 a 6 0 - b 5 1 7 - 2 7 5 4 3 f 9 9 4 d 6 a < / P r e s e n t a t i o n O b j e c t T a g >  
     < P r e s e n t a t i o n O b j e c t T a g   T a g N a m e = " M M C O A _ S I L H O U E T T E _ I D " / >  
 < / M M C O A _ O b j e c t T a g s > 
</file>

<file path=customXml/item8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 g r a d ; s i m p l e - d a r k - t u r q u o i s e < / P r e s e n t a t i o n O b j e c t T a g >  
 < / M M C O A _ O b j e c t T a g s > 
</file>

<file path=customXml/item8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 g r a d ; s i m p l e - d a r k - t u r q u o i s e < / P r e s e n t a t i o n O b j e c t T a g >  
 < / M M C O A _ O b j e c t T a g s > 
</file>

<file path=customXml/item8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 g r a d ; s i m p l e - d a r k - t u r q u o i s e 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9BF81A87-0B4B-4B4B-B76B-62D919022DB5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66EA3CD7-E41D-4BE2-841F-16789EE0BC8C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E7C48DF9-87DB-4BCC-961B-AF4D53AD0D1E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B3B12E2A-4CEF-41D4-B44A-015C2695F51B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0136EA73-97EC-48F8-8847-99C24BED3E6A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C7DEDFEB-883A-4182-BB8E-DFA6A47870EB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8E5A320C-FBE9-4950-961C-F5141AB696F0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6E08A1E3-253A-4517-97D3-0BD56DB45B37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B1051164-0503-4A31-A040-4BDD1435930E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06E4D39C-BF0A-4FB4-803B-885C8D25E2FC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0EF70475-442A-4201-A0C4-3B02BBAC8641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175941D-F1A8-4205-B455-75078EF79B60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19BCB8AB-C80F-48B0-97F9-FF07C27A1D7E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8EA2FFA2-1959-4374-8C58-363479F978AA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F7E19400-6557-45B9-A4BE-9C2FBC6813EC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326002C7-325B-46F3-AB30-33C9E6F63ACD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0D39DF63-D74D-4908-8C6C-545FE16F3FC8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E6066D61-455C-4CDA-9EB9-FC1A18ED992F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AECA0446-643A-4960-A256-40AD9D3EE949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CE2E1159-295A-49AA-9C19-E4F65CDC8AAD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E9AB478E-EA81-4D87-B4E4-242DA06914DF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A0171564-9DC7-4B9D-9967-24695B0172C9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642EC1FA-7B69-4B1D-8884-301D2169098C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C2C35E58-14F5-4792-943A-538022C48C58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A57744DA-90A6-4549-A270-5E2E59BF8490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787669AC-AAC4-4596-A5B2-B842EB54F86F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DE8880E8-1558-4372-956F-0E0E7EF554A9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7D7A87F9-7088-4297-A4BF-3AB6B44D1946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3E53C862-A2F8-48C9-8EB5-2892199CDDC5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409EB06F-D3BF-487B-A459-FDA874E59FF4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6655E07B-E961-4BB3-A9D2-12D844DCCC9E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86F12D00-CC3A-497F-B057-56E0E8F22BE0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35BDC32E-13DF-4D9C-B8D4-DA872B448F48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F75F9C95-04FC-472B-BCD5-8A93AAB48C60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75A5F007-C1FA-47CB-93A8-C1D82071720E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FAF6D9F1-7285-4196-B7AC-503214C8E1A8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E9FAE927-FF34-44DE-9728-845CBB153BC6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42671AED-DB3F-4EF0-A11B-732E60E2A465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5C89C8CE-FAA6-47F9-BECC-EC1E4C8BCBAC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7283</TotalTime>
  <Words>1072</Words>
  <Application>Microsoft Office PowerPoint</Application>
  <PresentationFormat>Widescreen</PresentationFormat>
  <Paragraphs>214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PGothic</vt:lpstr>
      <vt:lpstr>Arial</vt:lpstr>
      <vt:lpstr>Arial Narrow</vt:lpstr>
      <vt:lpstr>Calibri</vt:lpstr>
      <vt:lpstr>Cambria Math</vt:lpstr>
      <vt:lpstr>Marsh McLennan</vt:lpstr>
      <vt:lpstr>Exceso de pérdida Tasa variable</vt:lpstr>
      <vt:lpstr>Soluciones Estructuradas</vt:lpstr>
      <vt:lpstr>Exceso de Pérdida Tradicional</vt:lpstr>
      <vt:lpstr>Exceso de Pérdida Autos</vt:lpstr>
      <vt:lpstr>Capa 1</vt:lpstr>
      <vt:lpstr>Capa 1: Conclusiones Preliminares</vt:lpstr>
      <vt:lpstr>Exceso de Pérdida de Tasa Variable</vt:lpstr>
      <vt:lpstr>Exceso de Pérdida de Tasa Variable</vt:lpstr>
      <vt:lpstr>Grupo LARG XL Autos</vt:lpstr>
      <vt:lpstr>Tasa Fija vs Tasa Variable</vt:lpstr>
      <vt:lpstr>Tasa Fija vs Tasa Variable</vt:lpstr>
      <vt:lpstr>Tasa Fija vs Tasa Variable</vt:lpstr>
      <vt:lpstr>PowerPoint Presentation</vt:lpstr>
    </vt:vector>
  </TitlesOfParts>
  <Company>Guy Carpenter México, Intermediaro de Reaseguro, S.A. de C.V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SOLUCIONES ESTRUCTURADAS</dc:title>
  <dc:creator>Miguel Gutiérrez de Quevedo Martínez</dc:creator>
  <cp:lastModifiedBy>Gutierrez de Quevedo, Miguel</cp:lastModifiedBy>
  <cp:revision>31</cp:revision>
  <dcterms:created xsi:type="dcterms:W3CDTF">2024-09-03T19:26:37Z</dcterms:created>
  <dcterms:modified xsi:type="dcterms:W3CDTF">2025-09-19T06:09:40Z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es-MX</vt:lpwstr>
  </property>
  <property fmtid="{D5CDD505-2E9C-101B-9397-08002B2CF9AE}" pid="13" name="MMCOA_BaseCo">
    <vt:lpwstr>GUY</vt:lpwstr>
  </property>
  <property fmtid="{D5CDD505-2E9C-101B-9397-08002B2CF9AE}" pid="14" name="MMCOA_RegCo">
    <vt:lpwstr>39</vt:lpwstr>
  </property>
  <property fmtid="{D5CDD505-2E9C-101B-9397-08002B2CF9AE}" pid="15" name="MMCOA_Brand">
    <vt:lpwstr>MMC2021</vt:lpwstr>
  </property>
  <property fmtid="{D5CDD505-2E9C-101B-9397-08002B2CF9AE}" pid="16" name="MMCOA_FeatureSet">
    <vt:lpwstr>GUY_2021_v1</vt:lpwstr>
  </property>
  <property fmtid="{D5CDD505-2E9C-101B-9397-08002B2CF9AE}" pid="17" name="MMCOA_Language">
    <vt:lpwstr>es-MX</vt:lpwstr>
  </property>
  <property fmtid="{D5CDD505-2E9C-101B-9397-08002B2CF9AE}" pid="18" name="MMCOA_LanguageDateFormat">
    <vt:lpwstr>d "de" MMMM "de" yyyy</vt:lpwstr>
  </property>
  <property fmtid="{D5CDD505-2E9C-101B-9397-08002B2CF9AE}" pid="19" name="MMCOA_LanguageLocaleId">
    <vt:lpwstr>2058</vt:lpwstr>
  </property>
  <property fmtid="{D5CDD505-2E9C-101B-9397-08002B2CF9AE}" pid="20" name="MMCOA_CoverDigest">
    <vt:lpwstr>MMC2021;fullimage;GUY_FullImageStyles_v1;;WHITE;LIGHT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acd6874f-5fcd-4a60-b517-27543f994d6a</vt:lpwstr>
  </property>
</Properties>
</file>